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8" r:id="rId7"/>
    <p:sldMasterId id="2147483717" r:id="rId8"/>
  </p:sldMasterIdLst>
  <p:notesMasterIdLst>
    <p:notesMasterId r:id="rId91"/>
  </p:notesMasterIdLst>
  <p:handoutMasterIdLst>
    <p:handoutMasterId r:id="rId92"/>
  </p:handoutMasterIdLst>
  <p:sldIdLst>
    <p:sldId id="4774" r:id="rId9"/>
    <p:sldId id="2087" r:id="rId10"/>
    <p:sldId id="1929" r:id="rId11"/>
    <p:sldId id="1931" r:id="rId12"/>
    <p:sldId id="1933" r:id="rId13"/>
    <p:sldId id="1934" r:id="rId14"/>
    <p:sldId id="1935" r:id="rId15"/>
    <p:sldId id="1936" r:id="rId16"/>
    <p:sldId id="1937" r:id="rId17"/>
    <p:sldId id="1939" r:id="rId18"/>
    <p:sldId id="1938" r:id="rId19"/>
    <p:sldId id="1940" r:id="rId20"/>
    <p:sldId id="1941" r:id="rId21"/>
    <p:sldId id="1943" r:id="rId22"/>
    <p:sldId id="1944" r:id="rId23"/>
    <p:sldId id="1947" r:id="rId24"/>
    <p:sldId id="1948" r:id="rId25"/>
    <p:sldId id="1950" r:id="rId26"/>
    <p:sldId id="1951" r:id="rId27"/>
    <p:sldId id="1952" r:id="rId28"/>
    <p:sldId id="1954" r:id="rId29"/>
    <p:sldId id="1956" r:id="rId30"/>
    <p:sldId id="1958" r:id="rId31"/>
    <p:sldId id="1959" r:id="rId32"/>
    <p:sldId id="1963" r:id="rId33"/>
    <p:sldId id="1964" r:id="rId34"/>
    <p:sldId id="1965" r:id="rId35"/>
    <p:sldId id="1966" r:id="rId36"/>
    <p:sldId id="3800" r:id="rId37"/>
    <p:sldId id="3801" r:id="rId38"/>
    <p:sldId id="3802" r:id="rId39"/>
    <p:sldId id="3803" r:id="rId40"/>
    <p:sldId id="3804" r:id="rId41"/>
    <p:sldId id="3805" r:id="rId42"/>
    <p:sldId id="3806" r:id="rId43"/>
    <p:sldId id="3807" r:id="rId44"/>
    <p:sldId id="3808" r:id="rId45"/>
    <p:sldId id="3809" r:id="rId46"/>
    <p:sldId id="3810" r:id="rId47"/>
    <p:sldId id="3811" r:id="rId48"/>
    <p:sldId id="3812" r:id="rId49"/>
    <p:sldId id="3813" r:id="rId50"/>
    <p:sldId id="3814" r:id="rId51"/>
    <p:sldId id="3815" r:id="rId52"/>
    <p:sldId id="3816" r:id="rId53"/>
    <p:sldId id="3817" r:id="rId54"/>
    <p:sldId id="3818" r:id="rId55"/>
    <p:sldId id="3819" r:id="rId56"/>
    <p:sldId id="3820" r:id="rId57"/>
    <p:sldId id="3821" r:id="rId58"/>
    <p:sldId id="3822" r:id="rId59"/>
    <p:sldId id="3823" r:id="rId60"/>
    <p:sldId id="3824" r:id="rId61"/>
    <p:sldId id="3825" r:id="rId62"/>
    <p:sldId id="3826" r:id="rId63"/>
    <p:sldId id="3827" r:id="rId64"/>
    <p:sldId id="3828" r:id="rId65"/>
    <p:sldId id="3829" r:id="rId66"/>
    <p:sldId id="3830" r:id="rId67"/>
    <p:sldId id="3831" r:id="rId68"/>
    <p:sldId id="3832" r:id="rId69"/>
    <p:sldId id="3833" r:id="rId70"/>
    <p:sldId id="3834" r:id="rId71"/>
    <p:sldId id="3835" r:id="rId72"/>
    <p:sldId id="3836" r:id="rId73"/>
    <p:sldId id="3837" r:id="rId74"/>
    <p:sldId id="3838" r:id="rId75"/>
    <p:sldId id="3839" r:id="rId76"/>
    <p:sldId id="2010" r:id="rId77"/>
    <p:sldId id="2080" r:id="rId78"/>
    <p:sldId id="2081" r:id="rId79"/>
    <p:sldId id="2012" r:id="rId80"/>
    <p:sldId id="2013" r:id="rId81"/>
    <p:sldId id="2025" r:id="rId82"/>
    <p:sldId id="2082" r:id="rId83"/>
    <p:sldId id="3799" r:id="rId84"/>
    <p:sldId id="2023" r:id="rId85"/>
    <p:sldId id="2024" r:id="rId86"/>
    <p:sldId id="2035" r:id="rId87"/>
    <p:sldId id="2036" r:id="rId88"/>
    <p:sldId id="2037" r:id="rId89"/>
    <p:sldId id="3856" r:id="rId90"/>
  </p:sldIdLst>
  <p:sldSz cx="12192000" cy="6858000"/>
  <p:notesSz cx="6858000" cy="9144000"/>
  <p:embeddedFontLst>
    <p:embeddedFont>
      <p:font typeface="Segoe UI Black" charset="0"/>
      <p:bold r:id="rId93"/>
      <p:boldItalic r:id="rId94"/>
    </p:embeddedFont>
    <p:embeddedFont>
      <p:font typeface="Calibri" pitchFamily="34" charset="0"/>
      <p:regular r:id="rId95"/>
      <p:bold r:id="rId96"/>
      <p:italic r:id="rId97"/>
      <p:boldItalic r:id="rId98"/>
    </p:embeddedFont>
    <p:embeddedFont>
      <p:font typeface="华文行楷" pitchFamily="2" charset="-122"/>
      <p:regular r:id="rId99"/>
    </p:embeddedFont>
    <p:embeddedFont>
      <p:font typeface="Segoe UI" pitchFamily="34" charset="0"/>
      <p:regular r:id="rId100"/>
      <p:bold r:id="rId101"/>
      <p:italic r:id="rId102"/>
      <p:boldItalic r:id="rId103"/>
    </p:embeddedFont>
    <p:embeddedFont>
      <p:font typeface="微软雅黑" pitchFamily="34" charset="-122"/>
      <p:regular r:id="rId104"/>
      <p:bold r:id="rId105"/>
    </p:embeddedFont>
    <p:embeddedFont>
      <p:font typeface="等线" pitchFamily="2" charset="-122"/>
      <p:regular r:id="rId106"/>
      <p:bold r:id="rId107"/>
    </p:embeddedFont>
    <p:embeddedFont>
      <p:font typeface="Agency FB" pitchFamily="34" charset="0"/>
      <p:regular r:id="rId108"/>
      <p:bold r:id="rId109"/>
    </p:embeddedFont>
    <p:embeddedFont>
      <p:font typeface="Verdana" pitchFamily="34" charset="0"/>
      <p:regular r:id="rId110"/>
      <p:bold r:id="rId111"/>
      <p:italic r:id="rId112"/>
      <p:boldItalic r:id="rId113"/>
    </p:embeddedFont>
    <p:embeddedFont>
      <p:font typeface="Helvetica" pitchFamily="34" charset="0"/>
      <p:regular r:id="rId114"/>
      <p:bold r:id="rId115"/>
      <p:italic r:id="rId116"/>
      <p:boldItalic r:id="rId117"/>
    </p:embeddedFont>
    <p:embeddedFont>
      <p:font typeface="义启小楷书" charset="-128"/>
      <p:regular r:id="rId118"/>
    </p:embeddedFont>
    <p:embeddedFont>
      <p:font typeface="黑体" pitchFamily="49" charset="-122"/>
      <p:regular r:id="rId119"/>
    </p:embeddedFont>
    <p:embeddedFont>
      <p:font typeface="华文细黑" pitchFamily="2" charset="-122"/>
      <p:regular r:id="rId120"/>
    </p:embeddedFont>
    <p:embeddedFont>
      <p:font typeface="华文新魏" pitchFamily="2" charset="-122"/>
      <p:regular r:id="rId121"/>
    </p:embeddedFont>
    <p:embeddedFont>
      <p:font typeface="MS UI Gothic" pitchFamily="34" charset="-128"/>
      <p:regular r:id="rId1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5E0B4"/>
    <a:srgbClr val="BDD7EE"/>
    <a:srgbClr val="59B2FF"/>
    <a:srgbClr val="5B9BD5"/>
    <a:srgbClr val="ED7D31"/>
    <a:srgbClr val="FFC100"/>
    <a:srgbClr val="6EFDF6"/>
    <a:srgbClr val="FFC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88" autoAdjust="0"/>
    <p:restoredTop sz="82139" autoAdjust="0"/>
  </p:normalViewPr>
  <p:slideViewPr>
    <p:cSldViewPr snapToGrid="0">
      <p:cViewPr varScale="1">
        <p:scale>
          <a:sx n="93" d="100"/>
          <a:sy n="93" d="100"/>
        </p:scale>
        <p:origin x="-103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80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font" Target="fonts/font25.fntdata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font" Target="fonts/font20.fntdata"/><Relationship Id="rId16" Type="http://schemas.openxmlformats.org/officeDocument/2006/relationships/slide" Target="slides/slide8.xml"/><Relationship Id="rId107" Type="http://schemas.openxmlformats.org/officeDocument/2006/relationships/font" Target="fonts/font15.fntdata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font" Target="fonts/font10.fntdata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font" Target="fonts/font3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113" Type="http://schemas.openxmlformats.org/officeDocument/2006/relationships/font" Target="fonts/font21.fntdata"/><Relationship Id="rId118" Type="http://schemas.openxmlformats.org/officeDocument/2006/relationships/font" Target="fonts/font26.fntdata"/><Relationship Id="rId12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121" Type="http://schemas.openxmlformats.org/officeDocument/2006/relationships/font" Target="fonts/font2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116" Type="http://schemas.openxmlformats.org/officeDocument/2006/relationships/font" Target="fonts/font24.fntdata"/><Relationship Id="rId124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1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font" Target="fonts/font14.fntdata"/><Relationship Id="rId114" Type="http://schemas.openxmlformats.org/officeDocument/2006/relationships/font" Target="fonts/font22.fntdata"/><Relationship Id="rId119" Type="http://schemas.openxmlformats.org/officeDocument/2006/relationships/font" Target="fonts/font27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122" Type="http://schemas.openxmlformats.org/officeDocument/2006/relationships/font" Target="fonts/font3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font" Target="fonts/font17.fntdata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120" Type="http://schemas.openxmlformats.org/officeDocument/2006/relationships/font" Target="fonts/font28.fntdata"/><Relationship Id="rId12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font" Target="fonts/font18.fntdata"/><Relationship Id="rId115" Type="http://schemas.openxmlformats.org/officeDocument/2006/relationships/font" Target="fonts/font23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410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2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751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371C73-ABB8-4DB4-A6F8-F682F50D81C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18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2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822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71E358-4D0A-41F4-B5F6-A084B968F91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725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dirty="0" smtClean="0"/>
              <a:t>vacuum tube </a:t>
            </a:r>
            <a:r>
              <a:rPr lang="zh-CN" altLang="en-US" dirty="0" smtClean="0"/>
              <a:t>：真空管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1843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A0E1BD-EDEE-4F70-A0DC-4DE0C87FA9D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72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8534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C6EED22-B773-45B4-B612-DE0632649EA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207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884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64757A-F6D8-45BC-8741-40DBE49612D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49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92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BB671F-D4BD-49AB-AC8D-B5D2D72AC1D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91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电影：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模仿游戏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Imitation Game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）改编自安德鲁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霍奇斯编著的传记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艾伦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图灵传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，讲述了“计算机科学之父”艾伦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图灵的传奇人生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663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96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996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EA5F019-BD03-4FE7-8B7B-CE9268DBBDD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353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007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3F247E1-E4A9-4A60-B424-D795C3E73AE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289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017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84839E-5336-4BB6-A199-A9D8C0579D5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28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>
                <a:effectLst/>
              </a:rPr>
              <a:t/>
            </a:r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027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FE6232-C486-4C7A-83D5-16CC3EDD0AD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310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88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089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3C3C76-9D34-4AB0-826B-F9571347D2D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394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11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 smtClean="0"/>
              <a:t>MITS</a:t>
            </a:r>
            <a:r>
              <a:rPr lang="zh-CN" altLang="en-US" dirty="0" smtClean="0"/>
              <a:t>：美国公司，爱德华罗伯茨成立，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EdwardRoberts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EdRoberts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，第一台个人电脑。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之父。</a:t>
            </a:r>
            <a:endParaRPr lang="zh-CN" altLang="en-US" dirty="0"/>
          </a:p>
        </p:txBody>
      </p:sp>
      <p:sp>
        <p:nvSpPr>
          <p:cNvPr id="215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9F780D5-F057-4352-B53A-47F578ED1A6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989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253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40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2140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EE7D38-12C0-45E4-A1ED-01F42871AC5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146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181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DEE4B3-3C28-4F42-A833-383A1E58A85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3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01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201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6F79BB-D035-452C-95E6-54F31BA271E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022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04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304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98FDDA-284E-4172-9B2C-26D107A28C3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553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93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293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C9A102-FC8C-453D-B4EC-A4B6DC1968D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22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566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424CB9-DE3C-4C4C-885C-49CE23ECD2A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281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海思</a:t>
            </a:r>
            <a:r>
              <a:rPr lang="en-US" altLang="zh-CN" dirty="0"/>
              <a:t>-</a:t>
            </a:r>
            <a:r>
              <a:rPr lang="zh-CN" altLang="en-US" dirty="0"/>
              <a:t>华为 松果</a:t>
            </a:r>
            <a:r>
              <a:rPr lang="en-US" altLang="zh-CN" dirty="0"/>
              <a:t>-</a:t>
            </a:r>
            <a:r>
              <a:rPr lang="zh-CN" altLang="en-US" dirty="0"/>
              <a:t>小米 展讯</a:t>
            </a:r>
            <a:r>
              <a:rPr lang="en-US" altLang="zh-CN" dirty="0"/>
              <a:t>-</a:t>
            </a:r>
            <a:r>
              <a:rPr lang="zh-CN" altLang="en-US" dirty="0"/>
              <a:t>上海展讯</a:t>
            </a:r>
            <a:endParaRPr lang="en-US" altLang="zh-CN" dirty="0"/>
          </a:p>
          <a:p>
            <a:r>
              <a:rPr lang="zh-CN" altLang="en-US" dirty="0"/>
              <a:t>平头哥</a:t>
            </a:r>
            <a:r>
              <a:rPr lang="en-US" altLang="zh-CN" dirty="0"/>
              <a:t>-</a:t>
            </a:r>
            <a:r>
              <a:rPr lang="zh-CN" altLang="en-US" dirty="0"/>
              <a:t>阿里，玄铁</a:t>
            </a:r>
            <a:r>
              <a:rPr lang="en-US" altLang="zh-CN" dirty="0"/>
              <a:t>710 19.7.25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357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31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63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D3403B-7301-4F10-A1AC-62B15F630FC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950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96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628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CCE171-ED53-4AB7-8AB7-467DDC0438C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10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63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CD0A66-3CF2-49EE-B86C-2A8E4D123AE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279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65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785F7E-4707-4C62-B104-67159BFC3E7D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75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699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686181-C0A6-44A9-8A87-3EA9C6E899E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26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730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B45CFFF-3A13-4E4E-8A1D-0C7BD50EB84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华文细黑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华文细黑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361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B3F88053-11FB-4F4A-8452-15E8E8727A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 Thursday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2020/10/22 Thursday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2441-49ED-4A52-B3CC-5A1149BC51AC}" type="datetime1">
              <a:rPr lang="zh-CN" altLang="en-US" smtClean="0"/>
              <a:pPr>
                <a:defRPr/>
              </a:pPr>
              <a:t>2020/10/22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65547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F6130-A1B0-40F4-A496-F2F55E2F44B1}" type="datetime1">
              <a:rPr lang="zh-CN" altLang="en-US" smtClean="0"/>
              <a:pPr>
                <a:defRPr/>
              </a:pPr>
              <a:t>2020/10/22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76792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2BED8-E368-4E8F-BE90-7083DDA10F91}" type="datetime1">
              <a:rPr lang="zh-CN" altLang="en-US" smtClean="0"/>
              <a:pPr>
                <a:defRPr/>
              </a:pPr>
              <a:t>2020/10/22 Thursday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37571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D4AE9-050C-4B7F-B272-FA384BD23015}" type="datetime1">
              <a:rPr lang="zh-CN" altLang="en-US" smtClean="0"/>
              <a:pPr>
                <a:defRPr/>
              </a:pPr>
              <a:t>2020/10/22 Thursday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20735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81A83-785E-4D80-94E7-591D3C3AD6FF}" type="datetime1">
              <a:rPr lang="zh-CN" altLang="en-US" smtClean="0"/>
              <a:pPr>
                <a:defRPr/>
              </a:pPr>
              <a:t>2020/10/22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18797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7959B-1BC1-4FDE-88B2-3CAC26DD58F7}" type="datetime1">
              <a:rPr lang="zh-CN" altLang="en-US" smtClean="0"/>
              <a:pPr>
                <a:defRPr/>
              </a:pPr>
              <a:t>2020/10/22 Thursday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793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9BA08-BA34-4DD9-B7F1-D711E644256C}" type="datetime1">
              <a:rPr lang="zh-CN" altLang="en-US" smtClean="0"/>
              <a:pPr>
                <a:defRPr/>
              </a:pPr>
              <a:t>2020/10/22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41726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3F9DB9-E29A-49BF-A83A-344AADB27BAD}" type="datetime1">
              <a:rPr lang="zh-CN" altLang="en-US" smtClean="0"/>
              <a:pPr>
                <a:defRPr/>
              </a:pPr>
              <a:t>2020/10/22 Thursday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40416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5113935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 algn="just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 algn="just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just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 algn="just"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 algn="just"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9186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7236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332835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3278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3467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-99392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19403" y="980728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268770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-91281"/>
            <a:ext cx="10668000" cy="1216025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36285-3C6A-4A93-8657-E500CB968B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740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7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5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2020/10/22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2020/10/22 Thursday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B1F97EB9-7652-462B-90E9-768B5D23F71B}" type="datetime1">
              <a:rPr lang="zh-CN" altLang="en-US" smtClean="0"/>
              <a:pPr>
                <a:defRPr/>
              </a:pPr>
              <a:t>2020/10/22 Thursday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6567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87624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6" r:id="rId7"/>
    <p:sldLayoutId id="2147483733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17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wmf"/><Relationship Id="rId4" Type="http://schemas.openxmlformats.org/officeDocument/2006/relationships/image" Target="../media/image7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g"/><Relationship Id="rId4" Type="http://schemas.openxmlformats.org/officeDocument/2006/relationships/image" Target="../media/image11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e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jpeg"/><Relationship Id="rId4" Type="http://schemas.openxmlformats.org/officeDocument/2006/relationships/image" Target="../media/image31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3" Type="http://schemas.openxmlformats.org/officeDocument/2006/relationships/image" Target="../media/image125.jpeg"/><Relationship Id="rId7" Type="http://schemas.openxmlformats.org/officeDocument/2006/relationships/image" Target="../media/image12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127.jpeg"/><Relationship Id="rId10" Type="http://schemas.openxmlformats.org/officeDocument/2006/relationships/image" Target="../media/image132.jpg"/><Relationship Id="rId4" Type="http://schemas.openxmlformats.org/officeDocument/2006/relationships/image" Target="../media/image126.jpeg"/><Relationship Id="rId9" Type="http://schemas.openxmlformats.org/officeDocument/2006/relationships/image" Target="../media/image13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g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sliderule.com.cn/images/map/faber%201-98m-z.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39.png"/><Relationship Id="rId7" Type="http://schemas.openxmlformats.org/officeDocument/2006/relationships/image" Target="../media/image156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jpg"/><Relationship Id="rId4" Type="http://schemas.openxmlformats.org/officeDocument/2006/relationships/image" Target="../media/image141.jpg"/><Relationship Id="rId9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3" Type="http://schemas.openxmlformats.org/officeDocument/2006/relationships/image" Target="../media/image168.jpeg"/><Relationship Id="rId7" Type="http://schemas.openxmlformats.org/officeDocument/2006/relationships/image" Target="../media/image17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e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Relationship Id="rId9" Type="http://schemas.openxmlformats.org/officeDocument/2006/relationships/image" Target="../media/image17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17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gif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jpeg"/><Relationship Id="rId5" Type="http://schemas.openxmlformats.org/officeDocument/2006/relationships/image" Target="../media/image180.gif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7" y="3988879"/>
            <a:ext cx="7139015" cy="151625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B04279C-0D2B-4AB7-B13F-0F158361FBFB}"/>
              </a:ext>
            </a:extLst>
          </p:cNvPr>
          <p:cNvSpPr txBox="1"/>
          <p:nvPr/>
        </p:nvSpPr>
        <p:spPr>
          <a:xfrm>
            <a:off x="310896" y="347472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原版权：谭志虎、秦磊华等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292BF103-9CA6-47D8-8E41-7A0D56D0D659}"/>
              </a:ext>
            </a:extLst>
          </p:cNvPr>
          <p:cNvSpPr txBox="1"/>
          <p:nvPr/>
        </p:nvSpPr>
        <p:spPr>
          <a:xfrm>
            <a:off x="310896" y="987331"/>
            <a:ext cx="6849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华中科技大学 计算机科学与技术学院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825B1453-F1E0-47E2-A08D-13839C90BE91}"/>
              </a:ext>
            </a:extLst>
          </p:cNvPr>
          <p:cNvSpPr txBox="1"/>
          <p:nvPr/>
        </p:nvSpPr>
        <p:spPr>
          <a:xfrm>
            <a:off x="310896" y="541391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授课：刘双虎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1BF111EE-AF1F-4A3D-8A66-F026F7BB46DE}"/>
              </a:ext>
            </a:extLst>
          </p:cNvPr>
          <p:cNvSpPr txBox="1"/>
          <p:nvPr/>
        </p:nvSpPr>
        <p:spPr>
          <a:xfrm>
            <a:off x="310896" y="6053769"/>
            <a:ext cx="5618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成都信息工程大学 计算机学院</a:t>
            </a:r>
          </a:p>
        </p:txBody>
      </p:sp>
      <p:pic>
        <p:nvPicPr>
          <p:cNvPr id="9" name="Picture 2" descr="20130702002045_美东行_副本">
            <a:extLst>
              <a:ext uri="{FF2B5EF4-FFF2-40B4-BE49-F238E27FC236}">
                <a16:creationId xmlns="" xmlns:a16="http://schemas.microsoft.com/office/drawing/2014/main" id="{E53D24B4-5CCD-4C28-B0D0-47072EDEE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348211" y="1627190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163FC31-13D8-4FD3-BF8C-A5913C5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Pascal </a:t>
            </a:r>
            <a:r>
              <a:rPr lang="zh-CN" altLang="en-US" dirty="0"/>
              <a:t>机械加法机   </a:t>
            </a:r>
            <a:r>
              <a:rPr lang="en-US" altLang="zh-CN" dirty="0"/>
              <a:t>1642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995E14D-97EC-4C91-ABDD-89B6E36340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55" y="1720445"/>
            <a:ext cx="5805886" cy="3760924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="" xmlns:a16="http://schemas.microsoft.com/office/drawing/2014/main" id="{51AA0847-C617-43D4-A61B-7CF4013CE6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9" y="1720445"/>
            <a:ext cx="4954772" cy="36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5154F9A-A084-4CC5-9B85-CAD2A10CD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Pascal </a:t>
            </a:r>
            <a:r>
              <a:rPr lang="zh-CN" altLang="en-US" dirty="0"/>
              <a:t>机械加法机   </a:t>
            </a:r>
            <a:r>
              <a:rPr lang="en-US" altLang="zh-CN" dirty="0"/>
              <a:t>1642</a:t>
            </a:r>
            <a:endParaRPr lang="zh-CN" altLang="en-US" dirty="0"/>
          </a:p>
        </p:txBody>
      </p:sp>
      <p:sp>
        <p:nvSpPr>
          <p:cNvPr id="4" name="Rectangle 2" descr="栎木">
            <a:extLst>
              <a:ext uri="{FF2B5EF4-FFF2-40B4-BE49-F238E27FC236}">
                <a16:creationId xmlns="" xmlns:a16="http://schemas.microsoft.com/office/drawing/2014/main" id="{D479E933-819C-4F5C-8030-E287D1FE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916" y="2408349"/>
            <a:ext cx="3594100" cy="3581400"/>
          </a:xfrm>
          <a:prstGeom prst="rect">
            <a:avLst/>
          </a:prstGeom>
          <a:blipFill dpi="0" rotWithShape="1">
            <a:blip r:embed="rId2" cstate="print"/>
            <a:srcRect/>
            <a:tile tx="0" ty="0" sx="100000" sy="100000" flip="none" algn="tl"/>
          </a:blip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FFCC99"/>
            </a:extrusionClr>
          </a:sp3d>
        </p:spPr>
        <p:txBody>
          <a:bodyPr wrap="none" tIns="72000" anchor="ctr">
            <a:flatTx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zh-CN" sz="1200" i="1">
              <a:solidFill>
                <a:srgbClr val="0000FF"/>
              </a:solidFill>
              <a:latin typeface="Verdana" pitchFamily="34" charset="0"/>
              <a:ea typeface="华文细黑" pitchFamily="2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A04723E1-DCDD-4B3F-B08C-4E4CF1A55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429000"/>
            <a:ext cx="6454400" cy="2365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史上第一台机械计算机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0070C0"/>
                </a:solidFill>
                <a:latin typeface="微软雅黑"/>
                <a:ea typeface="微软雅黑"/>
              </a:rPr>
              <a:t>十进制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运算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u="sng" dirty="0">
                <a:solidFill>
                  <a:srgbClr val="000000"/>
                </a:solidFill>
                <a:latin typeface="微软雅黑"/>
                <a:ea typeface="微软雅黑"/>
              </a:rPr>
              <a:t>齿轮旋转完成加法</a:t>
            </a: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u="sng" dirty="0">
                <a:solidFill>
                  <a:srgbClr val="000000"/>
                </a:solidFill>
                <a:latin typeface="微软雅黑"/>
                <a:ea typeface="微软雅黑"/>
              </a:rPr>
              <a:t>齿轮传动完成进位</a:t>
            </a:r>
          </a:p>
        </p:txBody>
      </p:sp>
      <p:grpSp>
        <p:nvGrpSpPr>
          <p:cNvPr id="6" name="Group 6">
            <a:extLst>
              <a:ext uri="{FF2B5EF4-FFF2-40B4-BE49-F238E27FC236}">
                <a16:creationId xmlns="" xmlns:a16="http://schemas.microsoft.com/office/drawing/2014/main" id="{3E877068-0593-4AD5-8F24-46254391C7E9}"/>
              </a:ext>
            </a:extLst>
          </p:cNvPr>
          <p:cNvGrpSpPr>
            <a:grpSpLocks/>
          </p:cNvGrpSpPr>
          <p:nvPr/>
        </p:nvGrpSpPr>
        <p:grpSpPr bwMode="auto">
          <a:xfrm>
            <a:off x="7549116" y="2721087"/>
            <a:ext cx="2654300" cy="2786062"/>
            <a:chOff x="1593" y="1912"/>
            <a:chExt cx="1672" cy="1755"/>
          </a:xfrm>
        </p:grpSpPr>
        <p:grpSp>
          <p:nvGrpSpPr>
            <p:cNvPr id="7" name="Group 7">
              <a:extLst>
                <a:ext uri="{FF2B5EF4-FFF2-40B4-BE49-F238E27FC236}">
                  <a16:creationId xmlns="" xmlns:a16="http://schemas.microsoft.com/office/drawing/2014/main" id="{8C16468B-2EBE-46FB-A9F1-F5B1B1F60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8" y="1912"/>
              <a:ext cx="1587" cy="1667"/>
              <a:chOff x="2078" y="1736"/>
              <a:chExt cx="1587" cy="1667"/>
            </a:xfrm>
          </p:grpSpPr>
          <p:sp>
            <p:nvSpPr>
              <p:cNvPr id="27" name="Oval 8">
                <a:extLst>
                  <a:ext uri="{FF2B5EF4-FFF2-40B4-BE49-F238E27FC236}">
                    <a16:creationId xmlns="" xmlns:a16="http://schemas.microsoft.com/office/drawing/2014/main" id="{D85A97C1-4D7F-4D39-945A-2D479AE90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8" y="1816"/>
                <a:ext cx="1587" cy="1587"/>
              </a:xfrm>
              <a:prstGeom prst="ellipse">
                <a:avLst/>
              </a:prstGeom>
              <a:solidFill>
                <a:srgbClr val="99FF33"/>
              </a:solidFill>
              <a:ln w="381000" algn="ctr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tIns="72000" anchor="ctr"/>
              <a:lstStyle/>
              <a:p>
                <a:pPr marL="342900" indent="-342900" algn="r" fontAlgn="base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65000"/>
                </a:pPr>
                <a:endParaRPr lang="zh-CN" altLang="zh-CN" sz="2400" b="1" i="1" u="sng">
                  <a:solidFill>
                    <a:srgbClr val="FF3300"/>
                  </a:solidFill>
                  <a:latin typeface="Arial" pitchFamily="34" charset="0"/>
                  <a:ea typeface="华文新魏" pitchFamily="2" charset="-122"/>
                </a:endParaRPr>
              </a:p>
            </p:txBody>
          </p:sp>
          <p:sp>
            <p:nvSpPr>
              <p:cNvPr id="28" name="Oval 9">
                <a:extLst>
                  <a:ext uri="{FF2B5EF4-FFF2-40B4-BE49-F238E27FC236}">
                    <a16:creationId xmlns="" xmlns:a16="http://schemas.microsoft.com/office/drawing/2014/main" id="{DE408404-5643-4AE2-B09B-F24ADAF701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4" y="1736"/>
                <a:ext cx="161" cy="160"/>
              </a:xfrm>
              <a:prstGeom prst="ellipse">
                <a:avLst/>
              </a:prstGeom>
              <a:solidFill>
                <a:srgbClr val="0099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tIns="72000" anchor="ctr"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i="1">
                  <a:solidFill>
                    <a:srgbClr val="000000"/>
                  </a:solidFill>
                  <a:latin typeface="Arial" pitchFamily="34" charset="0"/>
                  <a:ea typeface="华文细黑" pitchFamily="2" charset="-122"/>
                </a:endParaRPr>
              </a:p>
            </p:txBody>
          </p:sp>
        </p:grpSp>
        <p:sp>
          <p:nvSpPr>
            <p:cNvPr id="8" name="Text Box 10">
              <a:extLst>
                <a:ext uri="{FF2B5EF4-FFF2-40B4-BE49-F238E27FC236}">
                  <a16:creationId xmlns="" xmlns:a16="http://schemas.microsoft.com/office/drawing/2014/main" id="{86CBB420-C758-4799-AC67-CB918FC43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8640000">
              <a:off x="2015" y="2255"/>
              <a:ext cx="216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6</a:t>
              </a:r>
              <a:endParaRPr lang="en-US" altLang="zh-CN" sz="2400" b="1" i="1" u="sng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9" name="Text Box 11">
              <a:extLst>
                <a:ext uri="{FF2B5EF4-FFF2-40B4-BE49-F238E27FC236}">
                  <a16:creationId xmlns="" xmlns:a16="http://schemas.microsoft.com/office/drawing/2014/main" id="{C9F37CDD-6D1D-4B23-8683-74C58B690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2322" y="2150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5</a:t>
              </a:r>
              <a:endParaRPr lang="en-US" altLang="zh-CN" sz="2400" b="1" i="1" u="sng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10" name="Text Box 12">
              <a:extLst>
                <a:ext uri="{FF2B5EF4-FFF2-40B4-BE49-F238E27FC236}">
                  <a16:creationId xmlns="" xmlns:a16="http://schemas.microsoft.com/office/drawing/2014/main" id="{3DFF704E-D70C-4A90-8207-2655ADB86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960000">
              <a:off x="2647" y="2263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4</a:t>
              </a:r>
              <a:endParaRPr lang="en-US" altLang="zh-CN" sz="2400" b="1" i="1" u="sng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11" name="Text Box 13">
              <a:extLst>
                <a:ext uri="{FF2B5EF4-FFF2-40B4-BE49-F238E27FC236}">
                  <a16:creationId xmlns="" xmlns:a16="http://schemas.microsoft.com/office/drawing/2014/main" id="{8D93F02D-2A5B-4533-8003-E46CD2C0BB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5120000">
              <a:off x="2812" y="2515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3</a:t>
              </a:r>
              <a:endParaRPr lang="en-US" altLang="zh-CN" sz="2400" b="1" i="1" u="sng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12" name="Text Box 14">
              <a:extLst>
                <a:ext uri="{FF2B5EF4-FFF2-40B4-BE49-F238E27FC236}">
                  <a16:creationId xmlns="" xmlns:a16="http://schemas.microsoft.com/office/drawing/2014/main" id="{3BDC26C3-89D8-42EE-981B-C06D2923E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7280000">
              <a:off x="2813" y="2822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2</a:t>
              </a:r>
              <a:endParaRPr lang="en-US" altLang="zh-CN" sz="2400" b="1" i="1" u="sng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13" name="Text Box 15">
              <a:extLst>
                <a:ext uri="{FF2B5EF4-FFF2-40B4-BE49-F238E27FC236}">
                  <a16:creationId xmlns="" xmlns:a16="http://schemas.microsoft.com/office/drawing/2014/main" id="{291F4A6C-4A94-46F9-9EEE-15686A1CD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440000">
              <a:off x="2609" y="3077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1</a:t>
              </a:r>
              <a:endParaRPr lang="en-US" altLang="zh-CN" sz="2400" b="1" i="1" u="sng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14" name="Text Box 16">
              <a:extLst>
                <a:ext uri="{FF2B5EF4-FFF2-40B4-BE49-F238E27FC236}">
                  <a16:creationId xmlns="" xmlns:a16="http://schemas.microsoft.com/office/drawing/2014/main" id="{3595953F-1B42-4C0C-9F26-EDC4F8BF4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0" y="3166"/>
              <a:ext cx="214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0</a:t>
              </a:r>
              <a:endParaRPr lang="en-US" altLang="zh-CN" sz="2400" b="1" i="1" u="sng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15" name="Text Box 17">
              <a:extLst>
                <a:ext uri="{FF2B5EF4-FFF2-40B4-BE49-F238E27FC236}">
                  <a16:creationId xmlns="" xmlns:a16="http://schemas.microsoft.com/office/drawing/2014/main" id="{8170C645-E732-43DF-83EC-87E90F6ACB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60000">
              <a:off x="2031" y="3070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9</a:t>
              </a:r>
              <a:endParaRPr lang="en-US" altLang="zh-CN" sz="2400" b="1" i="1" u="sng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16" name="Text Box 18">
              <a:extLst>
                <a:ext uri="{FF2B5EF4-FFF2-40B4-BE49-F238E27FC236}">
                  <a16:creationId xmlns="" xmlns:a16="http://schemas.microsoft.com/office/drawing/2014/main" id="{E1BCA247-9297-47C1-9816-409EE7F4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4320000">
              <a:off x="1819" y="2801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8</a:t>
              </a:r>
              <a:endParaRPr lang="en-US" altLang="zh-CN" sz="2400" b="1" i="1" u="sng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="" xmlns:a16="http://schemas.microsoft.com/office/drawing/2014/main" id="{747255A1-7685-4B86-81BC-6AB1638B9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6480000">
              <a:off x="1825" y="2510"/>
              <a:ext cx="213" cy="261"/>
            </a:xfrm>
            <a:prstGeom prst="rect">
              <a:avLst/>
            </a:prstGeom>
            <a:solidFill>
              <a:srgbClr val="CCFF66"/>
            </a:solidFill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 dirty="0">
                  <a:solidFill>
                    <a:srgbClr val="0000FF"/>
                  </a:solidFill>
                  <a:latin typeface="Arial" pitchFamily="34" charset="0"/>
                  <a:ea typeface="华文新魏" pitchFamily="2" charset="-122"/>
                </a:rPr>
                <a:t>7</a:t>
              </a:r>
              <a:endParaRPr lang="en-US" altLang="zh-CN" sz="2400" b="1" i="1" u="sng" dirty="0">
                <a:solidFill>
                  <a:srgbClr val="FF3300"/>
                </a:solidFill>
                <a:latin typeface="Arial" pitchFamily="34" charset="0"/>
                <a:ea typeface="华文新魏" pitchFamily="2" charset="-122"/>
              </a:endParaRPr>
            </a:p>
          </p:txBody>
        </p:sp>
        <p:sp>
          <p:nvSpPr>
            <p:cNvPr id="18" name="Oval 20">
              <a:extLst>
                <a:ext uri="{FF2B5EF4-FFF2-40B4-BE49-F238E27FC236}">
                  <a16:creationId xmlns="" xmlns:a16="http://schemas.microsoft.com/office/drawing/2014/main" id="{96F13797-C8E0-4A48-A9C4-632400527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4" y="2063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19" name="Oval 21">
              <a:extLst>
                <a:ext uri="{FF2B5EF4-FFF2-40B4-BE49-F238E27FC236}">
                  <a16:creationId xmlns="" xmlns:a16="http://schemas.microsoft.com/office/drawing/2014/main" id="{C4315844-057C-4741-9C41-BAC94E3F1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3" y="2472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0" name="Oval 22">
              <a:extLst>
                <a:ext uri="{FF2B5EF4-FFF2-40B4-BE49-F238E27FC236}">
                  <a16:creationId xmlns="" xmlns:a16="http://schemas.microsoft.com/office/drawing/2014/main" id="{C025BFF4-F608-43F3-BE02-27AB6C958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4" y="2961"/>
              <a:ext cx="161" cy="160"/>
            </a:xfrm>
            <a:prstGeom prst="ellipse">
              <a:avLst/>
            </a:prstGeom>
            <a:solidFill>
              <a:srgbClr val="D6009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1" name="Oval 23">
              <a:extLst>
                <a:ext uri="{FF2B5EF4-FFF2-40B4-BE49-F238E27FC236}">
                  <a16:creationId xmlns="" xmlns:a16="http://schemas.microsoft.com/office/drawing/2014/main" id="{5F85993C-1996-482F-8E12-673D32C4B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" y="3346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2" name="Oval 24">
              <a:extLst>
                <a:ext uri="{FF2B5EF4-FFF2-40B4-BE49-F238E27FC236}">
                  <a16:creationId xmlns="" xmlns:a16="http://schemas.microsoft.com/office/drawing/2014/main" id="{A96DC038-5203-4B0F-9C8F-1EBA8A8CF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4" y="3507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3" name="Oval 25">
              <a:extLst>
                <a:ext uri="{FF2B5EF4-FFF2-40B4-BE49-F238E27FC236}">
                  <a16:creationId xmlns="" xmlns:a16="http://schemas.microsoft.com/office/drawing/2014/main" id="{DF62BC4C-D33D-482D-B7B4-8B22EA5DA3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881" y="3345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4" name="Oval 26">
              <a:extLst>
                <a:ext uri="{FF2B5EF4-FFF2-40B4-BE49-F238E27FC236}">
                  <a16:creationId xmlns="" xmlns:a16="http://schemas.microsoft.com/office/drawing/2014/main" id="{9BABD192-726D-4C81-9FAF-B7E86CE6B3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592" y="2952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5" name="Oval 27">
              <a:extLst>
                <a:ext uri="{FF2B5EF4-FFF2-40B4-BE49-F238E27FC236}">
                  <a16:creationId xmlns="" xmlns:a16="http://schemas.microsoft.com/office/drawing/2014/main" id="{7A5C3521-6C99-4B15-BE11-E62CDDEEF7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599" y="2463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sp>
          <p:nvSpPr>
            <p:cNvPr id="26" name="Oval 28">
              <a:extLst>
                <a:ext uri="{FF2B5EF4-FFF2-40B4-BE49-F238E27FC236}">
                  <a16:creationId xmlns="" xmlns:a16="http://schemas.microsoft.com/office/drawing/2014/main" id="{8FD1DC70-2C8F-4A1B-B41B-776A74C7C4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1886" y="2070"/>
              <a:ext cx="161" cy="160"/>
            </a:xfrm>
            <a:prstGeom prst="ellipse">
              <a:avLst/>
            </a:prstGeom>
            <a:solidFill>
              <a:srgbClr val="99FF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tIns="7200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sp>
        <p:nvSpPr>
          <p:cNvPr id="29" name="AutoShape 29">
            <a:extLst>
              <a:ext uri="{FF2B5EF4-FFF2-40B4-BE49-F238E27FC236}">
                <a16:creationId xmlns="" xmlns:a16="http://schemas.microsoft.com/office/drawing/2014/main" id="{02B56895-967D-47C8-AD12-331E29F92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8760" y="3087800"/>
            <a:ext cx="2061598" cy="205487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030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8972" y="16300"/>
                </a:moveTo>
                <a:cubicBezTo>
                  <a:pt x="6602" y="15512"/>
                  <a:pt x="5004" y="13296"/>
                  <a:pt x="5004" y="10800"/>
                </a:cubicBezTo>
                <a:cubicBezTo>
                  <a:pt x="5004" y="7598"/>
                  <a:pt x="7598" y="5004"/>
                  <a:pt x="10800" y="5004"/>
                </a:cubicBezTo>
                <a:cubicBezTo>
                  <a:pt x="14001" y="5004"/>
                  <a:pt x="16596" y="7598"/>
                  <a:pt x="16596" y="10800"/>
                </a:cubicBezTo>
                <a:cubicBezTo>
                  <a:pt x="16596" y="13296"/>
                  <a:pt x="14997" y="15512"/>
                  <a:pt x="12627" y="16300"/>
                </a:cubicBezTo>
                <a:lnTo>
                  <a:pt x="14205" y="21048"/>
                </a:lnTo>
                <a:cubicBezTo>
                  <a:pt x="18620" y="19581"/>
                  <a:pt x="21600" y="15452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5452"/>
                  <a:pt x="2979" y="19581"/>
                  <a:pt x="7394" y="21048"/>
                </a:cubicBezTo>
                <a:lnTo>
                  <a:pt x="8972" y="16300"/>
                </a:lnTo>
                <a:close/>
              </a:path>
            </a:pathLst>
          </a:custGeom>
          <a:solidFill>
            <a:srgbClr val="99FF33">
              <a:alpha val="91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tIns="72000" anchor="ctr"/>
          <a:lstStyle/>
          <a:p>
            <a:pPr marL="342900" indent="-342900" algn="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65000"/>
            </a:pPr>
            <a:endParaRPr lang="en-US" altLang="zh-CN" sz="2400" b="1" i="1" u="sng">
              <a:solidFill>
                <a:srgbClr val="FF3300"/>
              </a:solidFill>
              <a:latin typeface="Arial" pitchFamily="34" charset="0"/>
              <a:ea typeface="华文新魏" pitchFamily="2" charset="-122"/>
            </a:endParaRPr>
          </a:p>
          <a:p>
            <a:pPr marL="342900" indent="-342900" algn="r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65000"/>
            </a:pPr>
            <a:endParaRPr lang="en-US" altLang="zh-CN" sz="2400" b="1" i="1" u="sng">
              <a:solidFill>
                <a:srgbClr val="FF3300"/>
              </a:solidFill>
              <a:latin typeface="Arial" pitchFamily="34" charset="0"/>
              <a:ea typeface="华文新魏" pitchFamily="2" charset="-122"/>
            </a:endParaRPr>
          </a:p>
        </p:txBody>
      </p:sp>
      <p:sp>
        <p:nvSpPr>
          <p:cNvPr id="30" name="AutoShape 30">
            <a:extLst>
              <a:ext uri="{FF2B5EF4-FFF2-40B4-BE49-F238E27FC236}">
                <a16:creationId xmlns="" xmlns:a16="http://schemas.microsoft.com/office/drawing/2014/main" id="{31CCA1A0-2AB7-4173-9AEF-34BCAD69281A}"/>
              </a:ext>
            </a:extLst>
          </p:cNvPr>
          <p:cNvSpPr>
            <a:spLocks noChangeArrowheads="1"/>
          </p:cNvSpPr>
          <p:nvPr/>
        </p:nvSpPr>
        <p:spPr bwMode="auto">
          <a:xfrm rot="12000000">
            <a:off x="7534829" y="2860788"/>
            <a:ext cx="2698750" cy="2859087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6458 w 21600"/>
              <a:gd name="T13" fmla="*/ 0 h 21600"/>
              <a:gd name="T14" fmla="*/ 15142 w 21600"/>
              <a:gd name="T15" fmla="*/ 423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9052" y="3842"/>
                </a:moveTo>
                <a:cubicBezTo>
                  <a:pt x="9623" y="3698"/>
                  <a:pt x="10210" y="3625"/>
                  <a:pt x="10800" y="3626"/>
                </a:cubicBezTo>
                <a:cubicBezTo>
                  <a:pt x="11389" y="3626"/>
                  <a:pt x="11976" y="3698"/>
                  <a:pt x="12547" y="3842"/>
                </a:cubicBezTo>
                <a:lnTo>
                  <a:pt x="13431" y="325"/>
                </a:lnTo>
                <a:cubicBezTo>
                  <a:pt x="12570" y="109"/>
                  <a:pt x="11687" y="-1"/>
                  <a:pt x="10799" y="0"/>
                </a:cubicBezTo>
                <a:cubicBezTo>
                  <a:pt x="9912" y="0"/>
                  <a:pt x="9029" y="109"/>
                  <a:pt x="8168" y="325"/>
                </a:cubicBezTo>
                <a:lnTo>
                  <a:pt x="9052" y="3842"/>
                </a:lnTo>
                <a:close/>
              </a:path>
            </a:pathLst>
          </a:cu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tIns="7200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grpSp>
        <p:nvGrpSpPr>
          <p:cNvPr id="31" name="Group 31">
            <a:extLst>
              <a:ext uri="{FF2B5EF4-FFF2-40B4-BE49-F238E27FC236}">
                <a16:creationId xmlns="" xmlns:a16="http://schemas.microsoft.com/office/drawing/2014/main" id="{DD19F724-A5D7-4AC0-9685-DA7CCB9D1923}"/>
              </a:ext>
            </a:extLst>
          </p:cNvPr>
          <p:cNvGrpSpPr>
            <a:grpSpLocks/>
          </p:cNvGrpSpPr>
          <p:nvPr/>
        </p:nvGrpSpPr>
        <p:grpSpPr bwMode="auto">
          <a:xfrm>
            <a:off x="7695166" y="2973500"/>
            <a:ext cx="2319338" cy="2141538"/>
            <a:chOff x="2113" y="1899"/>
            <a:chExt cx="1461" cy="1349"/>
          </a:xfrm>
        </p:grpSpPr>
        <p:sp>
          <p:nvSpPr>
            <p:cNvPr id="32" name="Rectangle 32">
              <a:extLst>
                <a:ext uri="{FF2B5EF4-FFF2-40B4-BE49-F238E27FC236}">
                  <a16:creationId xmlns="" xmlns:a16="http://schemas.microsoft.com/office/drawing/2014/main" id="{D3DF6B09-70C3-424F-9A28-C7686BCEA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2313"/>
              <a:ext cx="337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itchFamily="34" charset="0"/>
                  <a:ea typeface="华文新魏" pitchFamily="2" charset="-122"/>
                </a:rPr>
                <a:t>+7</a:t>
              </a:r>
            </a:p>
          </p:txBody>
        </p:sp>
        <p:sp>
          <p:nvSpPr>
            <p:cNvPr id="33" name="Rectangle 33">
              <a:extLst>
                <a:ext uri="{FF2B5EF4-FFF2-40B4-BE49-F238E27FC236}">
                  <a16:creationId xmlns="" xmlns:a16="http://schemas.microsoft.com/office/drawing/2014/main" id="{4D3D347C-6C08-44A7-A5D7-2A4D8A381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690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itchFamily="34" charset="0"/>
                  <a:ea typeface="华文新魏" pitchFamily="2" charset="-122"/>
                </a:rPr>
                <a:t>8</a:t>
              </a:r>
            </a:p>
          </p:txBody>
        </p:sp>
        <p:sp>
          <p:nvSpPr>
            <p:cNvPr id="34" name="Rectangle 34">
              <a:extLst>
                <a:ext uri="{FF2B5EF4-FFF2-40B4-BE49-F238E27FC236}">
                  <a16:creationId xmlns="" xmlns:a16="http://schemas.microsoft.com/office/drawing/2014/main" id="{4D9C675B-AB14-470C-B912-ABD944555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5" y="2010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itchFamily="34" charset="0"/>
                  <a:ea typeface="华文新魏" pitchFamily="2" charset="-122"/>
                </a:rPr>
                <a:t>6</a:t>
              </a:r>
            </a:p>
          </p:txBody>
        </p:sp>
        <p:sp>
          <p:nvSpPr>
            <p:cNvPr id="35" name="Rectangle 35">
              <a:extLst>
                <a:ext uri="{FF2B5EF4-FFF2-40B4-BE49-F238E27FC236}">
                  <a16:creationId xmlns="" xmlns:a16="http://schemas.microsoft.com/office/drawing/2014/main" id="{E081E2FA-52C3-4022-BE80-ECB926C19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1" y="1899"/>
              <a:ext cx="337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 dirty="0">
                  <a:solidFill>
                    <a:srgbClr val="000000"/>
                  </a:solidFill>
                  <a:latin typeface="Arial" pitchFamily="34" charset="0"/>
                  <a:ea typeface="华文新魏" pitchFamily="2" charset="-122"/>
                </a:rPr>
                <a:t>+5</a:t>
              </a:r>
            </a:p>
          </p:txBody>
        </p:sp>
        <p:sp>
          <p:nvSpPr>
            <p:cNvPr id="36" name="Rectangle 36">
              <a:extLst>
                <a:ext uri="{FF2B5EF4-FFF2-40B4-BE49-F238E27FC236}">
                  <a16:creationId xmlns="" xmlns:a16="http://schemas.microsoft.com/office/drawing/2014/main" id="{CDFA4C5C-CF34-4C76-82B0-02FFE0551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9" y="2012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itchFamily="34" charset="0"/>
                  <a:ea typeface="华文新魏" pitchFamily="2" charset="-122"/>
                </a:rPr>
                <a:t>4</a:t>
              </a:r>
            </a:p>
          </p:txBody>
        </p:sp>
        <p:sp>
          <p:nvSpPr>
            <p:cNvPr id="37" name="Rectangle 37">
              <a:extLst>
                <a:ext uri="{FF2B5EF4-FFF2-40B4-BE49-F238E27FC236}">
                  <a16:creationId xmlns="" xmlns:a16="http://schemas.microsoft.com/office/drawing/2014/main" id="{6C7B4C45-F038-4E22-859D-6E6E84438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" y="2317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itchFamily="34" charset="0"/>
                  <a:ea typeface="华文新魏" pitchFamily="2" charset="-122"/>
                </a:rPr>
                <a:t>3</a:t>
              </a:r>
            </a:p>
          </p:txBody>
        </p:sp>
        <p:sp>
          <p:nvSpPr>
            <p:cNvPr id="38" name="Rectangle 38">
              <a:extLst>
                <a:ext uri="{FF2B5EF4-FFF2-40B4-BE49-F238E27FC236}">
                  <a16:creationId xmlns="" xmlns:a16="http://schemas.microsoft.com/office/drawing/2014/main" id="{16EFF756-1C89-49D3-B0CE-33D43AF36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" y="2686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itchFamily="34" charset="0"/>
                  <a:ea typeface="华文新魏" pitchFamily="2" charset="-122"/>
                </a:rPr>
                <a:t>2</a:t>
              </a:r>
            </a:p>
          </p:txBody>
        </p:sp>
        <p:sp>
          <p:nvSpPr>
            <p:cNvPr id="39" name="Rectangle 39">
              <a:extLst>
                <a:ext uri="{FF2B5EF4-FFF2-40B4-BE49-F238E27FC236}">
                  <a16:creationId xmlns="" xmlns:a16="http://schemas.microsoft.com/office/drawing/2014/main" id="{68B7D20A-2E59-45EC-80CA-62FD0B2FE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" y="2951"/>
              <a:ext cx="223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itchFamily="34" charset="0"/>
                  <a:ea typeface="华文新魏" pitchFamily="2" charset="-122"/>
                </a:rPr>
                <a:t>1</a:t>
              </a:r>
            </a:p>
          </p:txBody>
        </p:sp>
        <p:sp>
          <p:nvSpPr>
            <p:cNvPr id="40" name="Rectangle 40">
              <a:extLst>
                <a:ext uri="{FF2B5EF4-FFF2-40B4-BE49-F238E27FC236}">
                  <a16:creationId xmlns="" xmlns:a16="http://schemas.microsoft.com/office/drawing/2014/main" id="{CE76EFAB-351C-4C36-A193-0BC693B71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2987"/>
              <a:ext cx="224" cy="2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72000">
              <a:spAutoFit/>
            </a:bodyPr>
            <a:lstStyle/>
            <a:p>
              <a:pPr marL="342900" indent="-342900" algn="r" fontAlgn="base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65000"/>
              </a:pPr>
              <a:r>
                <a:rPr lang="en-US" altLang="zh-CN" sz="2400" b="1" i="1">
                  <a:solidFill>
                    <a:srgbClr val="000000"/>
                  </a:solidFill>
                  <a:latin typeface="Arial" pitchFamily="34" charset="0"/>
                  <a:ea typeface="华文新魏" pitchFamily="2" charset="-122"/>
                </a:rPr>
                <a:t>9</a:t>
              </a:r>
            </a:p>
          </p:txBody>
        </p:sp>
      </p:grpSp>
      <p:sp>
        <p:nvSpPr>
          <p:cNvPr id="41" name="Oval 51">
            <a:extLst>
              <a:ext uri="{FF2B5EF4-FFF2-40B4-BE49-F238E27FC236}">
                <a16:creationId xmlns="" xmlns:a16="http://schemas.microsoft.com/office/drawing/2014/main" id="{0142EEC5-061F-48D5-9174-96CEAF90F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3704" y="4683237"/>
            <a:ext cx="444500" cy="431800"/>
          </a:xfrm>
          <a:prstGeom prst="ellipse">
            <a:avLst/>
          </a:prstGeom>
          <a:noFill/>
          <a:ln w="38100" algn="ctr">
            <a:solidFill>
              <a:srgbClr val="0099FF"/>
            </a:solidFill>
            <a:round/>
            <a:headEnd/>
            <a:tailEnd/>
          </a:ln>
        </p:spPr>
        <p:txBody>
          <a:bodyPr wrap="none" tIns="7200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 i="1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="" xmlns:a16="http://schemas.microsoft.com/office/drawing/2014/main" id="{D6AEDC6A-A53E-4431-99A4-01EF75C57F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26344" r="-688" b="26235"/>
          <a:stretch/>
        </p:blipFill>
        <p:spPr>
          <a:xfrm>
            <a:off x="704497" y="1244244"/>
            <a:ext cx="5499228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4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120000">
                                      <p:cBhvr>
                                        <p:cTn id="4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uiExpand="1" build="p"/>
      <p:bldP spid="29" grpId="0" animBg="1"/>
      <p:bldP spid="3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5F892EF-3DE1-4E3F-BEEA-B4185856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莱布尼兹乘法机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F471325-E9B4-4DA0-94EE-6F8ABCF87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911" y="3882651"/>
            <a:ext cx="10942178" cy="302851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1673</a:t>
            </a:r>
            <a:r>
              <a:rPr lang="zh-CN" altLang="en-US" sz="2400" dirty="0"/>
              <a:t>年，德国数学家莱布尼兹发明乘法机，</a:t>
            </a:r>
          </a:p>
          <a:p>
            <a:r>
              <a:rPr lang="zh-CN" altLang="en-US" sz="2400" dirty="0">
                <a:solidFill>
                  <a:srgbClr val="ED7D31"/>
                </a:solidFill>
              </a:rPr>
              <a:t>步进轮</a:t>
            </a:r>
            <a:r>
              <a:rPr lang="zh-CN" altLang="en-US" sz="2400" dirty="0"/>
              <a:t>可利用多次加法完成乘法</a:t>
            </a:r>
          </a:p>
          <a:p>
            <a:r>
              <a:rPr lang="zh-CN" altLang="en-US" sz="2400" dirty="0"/>
              <a:t>可以运行完整四则运算。</a:t>
            </a:r>
          </a:p>
          <a:p>
            <a:r>
              <a:rPr lang="zh-CN" altLang="en-US" sz="2400" dirty="0"/>
              <a:t>提出了</a:t>
            </a:r>
            <a:r>
              <a:rPr lang="zh-CN" altLang="en-US" sz="2400" dirty="0">
                <a:latin typeface="宋体" pitchFamily="2" charset="-122"/>
              </a:rPr>
              <a:t>“</a:t>
            </a:r>
            <a:r>
              <a:rPr lang="zh-CN" altLang="en-US" sz="2400" dirty="0">
                <a:solidFill>
                  <a:schemeClr val="accent2"/>
                </a:solidFill>
              </a:rPr>
              <a:t>可以用机械代替人进行繁琐重复的计算工作</a:t>
            </a:r>
            <a:r>
              <a:rPr lang="zh-CN" altLang="en-US" sz="2400" dirty="0">
                <a:latin typeface="宋体" pitchFamily="2" charset="-122"/>
              </a:rPr>
              <a:t>”</a:t>
            </a:r>
            <a:r>
              <a:rPr lang="zh-CN" altLang="en-US" sz="2400" dirty="0"/>
              <a:t>的伟大思想。</a:t>
            </a:r>
          </a:p>
          <a:p>
            <a:endParaRPr lang="zh-CN" altLang="en-US" sz="2400" dirty="0"/>
          </a:p>
        </p:txBody>
      </p:sp>
      <p:pic>
        <p:nvPicPr>
          <p:cNvPr id="10" name="Picture 8" descr="1-21">
            <a:extLst>
              <a:ext uri="{FF2B5EF4-FFF2-40B4-BE49-F238E27FC236}">
                <a16:creationId xmlns="" xmlns:a16="http://schemas.microsoft.com/office/drawing/2014/main" id="{50FD97D0-4D28-43ED-A9E1-9C75C923D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3188" y="1297717"/>
            <a:ext cx="2156920" cy="2212225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D04EF72-2293-418D-8875-055605506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35" y="1330281"/>
            <a:ext cx="6308938" cy="21896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0C9FB760-771A-4FFF-9A83-B95D321EF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21"/>
          <a:stretch/>
        </p:blipFill>
        <p:spPr>
          <a:xfrm>
            <a:off x="831892" y="1203979"/>
            <a:ext cx="1794350" cy="23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3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1805 Jacquard </a:t>
            </a:r>
            <a:endParaRPr lang="zh-CN" alt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359349" y="3194153"/>
            <a:ext cx="6126126" cy="830997"/>
          </a:xfrm>
          <a:prstGeom prst="rect">
            <a:avLst/>
          </a:prstGeom>
          <a:noFill/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48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编程序？？？</a:t>
            </a:r>
          </a:p>
        </p:txBody>
      </p:sp>
      <p:pic>
        <p:nvPicPr>
          <p:cNvPr id="5" name="Picture 4" descr="jacquard-coverlet-delo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3377" y="1104646"/>
            <a:ext cx="4047640" cy="294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输出向导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4243001"/>
            <a:ext cx="4466560" cy="196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webstg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98196" y="1104646"/>
            <a:ext cx="3966261" cy="501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129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程序控制思想的萌芽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87823" y="942764"/>
            <a:ext cx="5104903" cy="5637024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dirty="0"/>
              <a:t>如何将人的思想传送给机器，让机器按人的意志自动执行。 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dirty="0"/>
              <a:t>1725</a:t>
            </a:r>
            <a:r>
              <a:rPr lang="zh-CN" altLang="en-US" dirty="0"/>
              <a:t>年，法国纺织机械师</a:t>
            </a:r>
            <a:r>
              <a:rPr lang="en-US" altLang="zh-CN" dirty="0" err="1"/>
              <a:t>B.Bouchon</a:t>
            </a:r>
            <a:r>
              <a:rPr lang="zh-CN" altLang="en-US" dirty="0"/>
              <a:t>发明利用穿孔纸带控制印花的方法。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dirty="0"/>
              <a:t>1805 </a:t>
            </a:r>
            <a:r>
              <a:rPr lang="en-US" altLang="zh-CN" dirty="0" err="1"/>
              <a:t>J.Jacquard</a:t>
            </a:r>
            <a:r>
              <a:rPr lang="en-US" altLang="zh-CN" dirty="0"/>
              <a:t> </a:t>
            </a:r>
            <a:r>
              <a:rPr lang="zh-CN" altLang="en-US" dirty="0"/>
              <a:t>发明采用</a:t>
            </a:r>
            <a:r>
              <a:rPr lang="zh-CN" altLang="en-US" dirty="0">
                <a:solidFill>
                  <a:srgbClr val="C00000"/>
                </a:solidFill>
              </a:rPr>
              <a:t>穿孔卡片</a:t>
            </a:r>
            <a:r>
              <a:rPr lang="zh-CN" altLang="en-US" dirty="0"/>
              <a:t>的自动提花机。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dirty="0"/>
              <a:t>编程序＝编织花布</a:t>
            </a:r>
          </a:p>
        </p:txBody>
      </p:sp>
      <p:pic>
        <p:nvPicPr>
          <p:cNvPr id="7" name="Picture 4" descr="jacquard-head-cards-righ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9989" y="998061"/>
            <a:ext cx="3407131" cy="2555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jacquard-cards-cu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31888" y="3676215"/>
            <a:ext cx="3394102" cy="258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18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1821</a:t>
            </a:r>
            <a:r>
              <a:rPr lang="zh-CN" altLang="en-US" dirty="0"/>
              <a:t>年</a:t>
            </a:r>
            <a:r>
              <a:rPr lang="en-US" altLang="zh-CN" dirty="0"/>
              <a:t>Babbage</a:t>
            </a:r>
            <a:r>
              <a:rPr lang="zh-CN" altLang="en-US" dirty="0"/>
              <a:t>差分机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4" y="942764"/>
            <a:ext cx="7273944" cy="563702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1821</a:t>
            </a:r>
            <a:r>
              <a:rPr lang="zh-CN" altLang="en-US" dirty="0"/>
              <a:t>年，英国数学家巴贝奇发明差分机，专门用于航海和天文计算。可处理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5</a:t>
            </a:r>
            <a:r>
              <a:rPr lang="zh-CN" altLang="en-US" dirty="0"/>
              <a:t>位数，计算精度达到</a:t>
            </a:r>
            <a:r>
              <a:rPr lang="en-US" altLang="zh-CN" dirty="0"/>
              <a:t>6</a:t>
            </a:r>
            <a:r>
              <a:rPr lang="zh-CN" altLang="en-US" dirty="0"/>
              <a:t>位小数。 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宋体" pitchFamily="2" charset="-122"/>
              </a:rPr>
              <a:t>“</a:t>
            </a:r>
            <a:r>
              <a:rPr lang="zh-CN" altLang="en-US" dirty="0"/>
              <a:t>差分</a:t>
            </a:r>
            <a:r>
              <a:rPr lang="zh-CN" altLang="en-US" dirty="0">
                <a:latin typeface="宋体" pitchFamily="2" charset="-122"/>
              </a:rPr>
              <a:t>”</a:t>
            </a:r>
            <a:r>
              <a:rPr lang="zh-CN" altLang="en-US" dirty="0"/>
              <a:t>是把函数表的复杂算式转化为差分运算，用简单的加法代替平方运算。</a:t>
            </a:r>
          </a:p>
          <a:p>
            <a:pPr algn="just">
              <a:lnSpc>
                <a:spcPct val="150000"/>
              </a:lnSpc>
            </a:pPr>
            <a:r>
              <a:rPr lang="en-US" altLang="zh-CN" dirty="0"/>
              <a:t>20</a:t>
            </a:r>
            <a:r>
              <a:rPr lang="zh-CN" altLang="en-US" dirty="0"/>
              <a:t>岁的巴贝奇从自动提花编织机上获得了灵感，差分机设计闪烁出了程序控制的灵光──它能够按照设计者的旨意，自动处理不同函数。 </a:t>
            </a:r>
          </a:p>
          <a:p>
            <a:pPr algn="just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8044FA5-AC2F-4249-A97E-D8328BEF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79" y="2199832"/>
            <a:ext cx="34575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差分机 </a:t>
            </a:r>
            <a:r>
              <a:rPr lang="en-US" altLang="zh-CN" dirty="0"/>
              <a:t>Difference Engine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9803" y="1782736"/>
            <a:ext cx="6327648" cy="56370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三个具有现代意义的装置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保存数据的寄存器</a:t>
            </a:r>
            <a:endParaRPr lang="en-US" altLang="zh-CN" sz="2400" dirty="0"/>
          </a:p>
          <a:p>
            <a:pPr lvl="2">
              <a:lnSpc>
                <a:spcPct val="150000"/>
              </a:lnSpc>
            </a:pPr>
            <a:r>
              <a:rPr lang="zh-CN" altLang="en-US" sz="2400" dirty="0"/>
              <a:t>齿轮式装置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乘法以累次加来实现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/>
              <a:t>控制操作顺序，数据选择，结果输出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最早采用寄存器来存储数据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早期程序设计思想的萌芽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60" y="1027824"/>
            <a:ext cx="4084674" cy="52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0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第一个程序媛  </a:t>
            </a:r>
            <a:r>
              <a:rPr lang="en-US" altLang="zh-CN" dirty="0">
                <a:solidFill>
                  <a:srgbClr val="FF0000"/>
                </a:solidFill>
              </a:rPr>
              <a:t>Ada Augusta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838011" cy="563702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dirty="0" err="1"/>
              <a:t>ada</a:t>
            </a:r>
            <a:r>
              <a:rPr lang="zh-CN" altLang="en-US" dirty="0"/>
              <a:t>描述了差分机如何进行编程，最早给出计算机程序设计的许多想法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讨论预言了通用计算机的作用，控制卡、数据卡、操作卡 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存储位置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地址</a:t>
            </a:r>
            <a:r>
              <a:rPr lang="zh-CN" altLang="en-US" dirty="0"/>
              <a:t>的想法  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“循环”</a:t>
            </a:r>
            <a:r>
              <a:rPr lang="en-US" altLang="zh-CN" dirty="0"/>
              <a:t>(looping)</a:t>
            </a:r>
            <a:r>
              <a:rPr lang="zh-CN" altLang="en-US" dirty="0"/>
              <a:t>的概念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三角函数和级数相乘程序、贝努利函数程序  </a:t>
            </a:r>
          </a:p>
          <a:p>
            <a:pPr algn="just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91B8FAC-6A75-41F7-BA20-2FB7DB3CB1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BD4BA"/>
              </a:clrFrom>
              <a:clrTo>
                <a:srgbClr val="DBD4B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6292" y="1533565"/>
            <a:ext cx="3810033" cy="47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分析机 </a:t>
            </a:r>
            <a:r>
              <a:rPr lang="en-US" altLang="zh-CN" dirty="0"/>
              <a:t>Analytical Engine</a:t>
            </a:r>
          </a:p>
        </p:txBody>
      </p:sp>
      <p:pic>
        <p:nvPicPr>
          <p:cNvPr id="25603" name="Picture 2" descr="Babbage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3642" y="1173066"/>
            <a:ext cx="8743682" cy="507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 dirty="0"/>
              <a:t>分析机 </a:t>
            </a:r>
            <a:r>
              <a:rPr lang="en-US" altLang="zh-CN" dirty="0"/>
              <a:t>Analytical Engine</a:t>
            </a:r>
          </a:p>
        </p:txBody>
      </p:sp>
      <p:pic>
        <p:nvPicPr>
          <p:cNvPr id="32777" name="Picture 4" descr="Babbage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045" y="1172657"/>
            <a:ext cx="3868274" cy="2335562"/>
          </a:xfrm>
          <a:prstGeom prst="rect">
            <a:avLst/>
          </a:prstGeom>
        </p:spPr>
      </p:pic>
      <p:pic>
        <p:nvPicPr>
          <p:cNvPr id="32775" name="Picture 7" descr="Babbage0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9834" y="3805621"/>
            <a:ext cx="3786485" cy="26078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27" y="999442"/>
            <a:ext cx="6406989" cy="52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一、计算机系统概述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473" y="2750678"/>
            <a:ext cx="3411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=""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26473" y="5611613"/>
            <a:ext cx="391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=""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03704" y="3917473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sp>
        <p:nvSpPr>
          <p:cNvPr id="16" name="圆角矩形 17">
            <a:extLst>
              <a:ext uri="{FF2B5EF4-FFF2-40B4-BE49-F238E27FC236}">
                <a16:creationId xmlns=""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=""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" descr="C:\Users\tiger\AppData\Local\Microsoft\Windows\Temporary Internet Files\Content.IE5\W11K6U1A\MC900310822[1].wmf">
            <a:extLst>
              <a:ext uri="{FF2B5EF4-FFF2-40B4-BE49-F238E27FC236}">
                <a16:creationId xmlns="" xmlns:a16="http://schemas.microsoft.com/office/drawing/2014/main" id="{FA5B86FE-B43D-4CC7-8241-C24A3394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803006" y="4612390"/>
            <a:ext cx="1885480" cy="1998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717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 mod="1"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5" descr="102636935_lg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10" y="898964"/>
            <a:ext cx="7375302" cy="5206473"/>
          </a:xfrm>
          <a:prstGeom prst="rect">
            <a:avLst/>
          </a:prstGeom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/>
              <a:t>1940  Mechanical analog machines Lord Kelvin </a:t>
            </a:r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1524000" y="0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rPr>
              <a:t/>
            </a:r>
            <a:br>
              <a:rPr lang="en-US" altLang="zh-CN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rPr>
            </a:br>
            <a:endParaRPr lang="en-US" altLang="zh-CN" i="1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1524000" y="0"/>
            <a:ext cx="184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rPr>
              <a:t/>
            </a:r>
            <a:br>
              <a:rPr lang="en-US" altLang="zh-CN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rPr>
            </a:br>
            <a:endParaRPr lang="en-US" altLang="zh-CN" i="1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94" y="2179675"/>
            <a:ext cx="4883137" cy="27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3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飛鱼牌手摇计算机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69" y="1198935"/>
            <a:ext cx="6713662" cy="4987292"/>
          </a:xfrm>
        </p:spPr>
      </p:pic>
    </p:spTree>
    <p:extLst>
      <p:ext uri="{BB962C8B-B14F-4D97-AF65-F5344CB8AC3E}">
        <p14:creationId xmlns:p14="http://schemas.microsoft.com/office/powerpoint/2010/main" val="9458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赫尔曼</a:t>
            </a:r>
            <a:r>
              <a:rPr lang="en-US" altLang="zh-CN" dirty="0">
                <a:latin typeface="Arial" charset="0"/>
              </a:rPr>
              <a:t>·</a:t>
            </a:r>
            <a:r>
              <a:rPr lang="zh-CN" altLang="en-US" dirty="0"/>
              <a:t>霍勒斯制表机 </a:t>
            </a:r>
            <a:r>
              <a:rPr lang="en-US" altLang="zh-CN" dirty="0"/>
              <a:t>---</a:t>
            </a:r>
            <a:r>
              <a:rPr lang="zh-CN" altLang="en-US" dirty="0"/>
              <a:t>  机械到电的飞跃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赫尔曼</a:t>
            </a:r>
            <a:r>
              <a:rPr lang="en-US" altLang="zh-CN" dirty="0"/>
              <a:t>·</a:t>
            </a:r>
            <a:r>
              <a:rPr lang="zh-CN" altLang="en-US" dirty="0"/>
              <a:t>霍勒斯博士发明穿孔卡片，是电脑软件的雏形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1888</a:t>
            </a:r>
            <a:r>
              <a:rPr lang="zh-CN" altLang="en-US" dirty="0"/>
              <a:t>年赫尔曼发明了制表机，它采用穿孔卡片进行数据处理，并用电气控制技术取代了纯机械装置。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/>
          <a:stretch/>
        </p:blipFill>
        <p:spPr>
          <a:xfrm>
            <a:off x="8844828" y="2877478"/>
            <a:ext cx="2705408" cy="34382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04" y="2877478"/>
            <a:ext cx="4889972" cy="34382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90" y="2877478"/>
            <a:ext cx="2294258" cy="34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Punched card / tape</a:t>
            </a:r>
            <a:endParaRPr lang="zh-CN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392865" y="5528931"/>
            <a:ext cx="9771321" cy="1009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100" dirty="0"/>
              <a:t>Punched cards accelerated the development of twentieth century commerce and industry. </a:t>
            </a:r>
          </a:p>
        </p:txBody>
      </p:sp>
      <p:graphicFrame>
        <p:nvGraphicFramePr>
          <p:cNvPr id="8" name="Object 5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183686265"/>
              </p:ext>
            </p:extLst>
          </p:nvPr>
        </p:nvGraphicFramePr>
        <p:xfrm>
          <a:off x="562534" y="987676"/>
          <a:ext cx="5903384" cy="2671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0" name="Image" r:id="rId3" imgW="5866667" imgH="2653968" progId="">
                  <p:embed/>
                </p:oleObj>
              </mc:Choice>
              <mc:Fallback>
                <p:oleObj name="Image" r:id="rId3" imgW="5866667" imgH="2653968" progId="">
                  <p:embed/>
                  <p:pic>
                    <p:nvPicPr>
                      <p:cNvPr id="490501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534" y="987676"/>
                        <a:ext cx="5903384" cy="26713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" descr="punch_tape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62534" y="4115583"/>
            <a:ext cx="7261674" cy="1063317"/>
          </a:xfrm>
          <a:prstGeom prst="rect">
            <a:avLst/>
          </a:prstGeom>
          <a:noFill/>
        </p:spPr>
      </p:pic>
      <p:pic>
        <p:nvPicPr>
          <p:cNvPr id="6" name="Picture 2" descr="Another Card Reader Punch">
            <a:extLst>
              <a:ext uri="{FF2B5EF4-FFF2-40B4-BE49-F238E27FC236}">
                <a16:creationId xmlns="" xmlns:a16="http://schemas.microsoft.com/office/drawing/2014/main" id="{AAA8B79E-0BFC-4F4F-84AE-041ECD2E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93597" y="3670509"/>
            <a:ext cx="2549324" cy="178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029 Card Punch">
            <a:extLst>
              <a:ext uri="{FF2B5EF4-FFF2-40B4-BE49-F238E27FC236}">
                <a16:creationId xmlns="" xmlns:a16="http://schemas.microsoft.com/office/drawing/2014/main" id="{9B1F58E3-91F7-49DF-B078-9FC2381F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54186" y="1091236"/>
            <a:ext cx="3810000" cy="246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434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Punched card</a:t>
            </a:r>
          </a:p>
        </p:txBody>
      </p:sp>
      <p:pic>
        <p:nvPicPr>
          <p:cNvPr id="491522" name="Picture 2" descr="Open Carrying Box"/>
          <p:cNvPicPr>
            <a:picLocks noChangeAspect="1" noChangeArrowheads="1"/>
          </p:cNvPicPr>
          <p:nvPr/>
        </p:nvPicPr>
        <p:blipFill rotWithShape="1">
          <a:blip r:embed="rId3" cstate="print"/>
          <a:srcRect l="-434" t="26587" r="434" b="-5496"/>
          <a:stretch/>
        </p:blipFill>
        <p:spPr bwMode="auto">
          <a:xfrm>
            <a:off x="5977767" y="1148866"/>
            <a:ext cx="4899340" cy="2899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23" name="Picture 3" descr="An 80 Column Punch Card"/>
          <p:cNvPicPr>
            <a:picLocks noChangeAspect="1" noChangeArrowheads="1"/>
          </p:cNvPicPr>
          <p:nvPr/>
        </p:nvPicPr>
        <p:blipFill rotWithShape="1">
          <a:blip r:embed="rId4" cstate="print"/>
          <a:srcRect t="10670"/>
          <a:stretch/>
        </p:blipFill>
        <p:spPr bwMode="auto">
          <a:xfrm>
            <a:off x="1033627" y="3219053"/>
            <a:ext cx="4316596" cy="289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24" name="Picture 4" descr="Punch Car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33627" y="1148866"/>
            <a:ext cx="4316596" cy="190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26" name="Rectangle 6"/>
          <p:cNvSpPr>
            <a:spLocks noChangeArrowheads="1"/>
          </p:cNvSpPr>
          <p:nvPr/>
        </p:nvSpPr>
        <p:spPr bwMode="auto">
          <a:xfrm>
            <a:off x="6741138" y="4322044"/>
            <a:ext cx="4572000" cy="225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Arial" pitchFamily="34" charset="0"/>
                <a:ea typeface="华文细黑" pitchFamily="2" charset="-122"/>
              </a:rPr>
              <a:t>2000 cards,</a:t>
            </a: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Arial" pitchFamily="34" charset="0"/>
                <a:ea typeface="华文细黑" pitchFamily="2" charset="-122"/>
              </a:rPr>
              <a:t>6.6 Kg</a:t>
            </a: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rgbClr val="000000"/>
                </a:solidFill>
                <a:latin typeface="Arial" pitchFamily="34" charset="0"/>
                <a:ea typeface="华文细黑" pitchFamily="2" charset="-122"/>
              </a:rPr>
              <a:t> 20 Kbytes</a:t>
            </a:r>
          </a:p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i="1" dirty="0">
              <a:solidFill>
                <a:srgbClr val="000000"/>
              </a:solidFill>
              <a:latin typeface="Arial" pitchFamily="34" charset="0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7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9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1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1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91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赫尔曼</a:t>
            </a:r>
            <a:r>
              <a:rPr lang="en-US" altLang="zh-CN" dirty="0">
                <a:latin typeface="Arial" charset="0"/>
              </a:rPr>
              <a:t>·</a:t>
            </a:r>
            <a:r>
              <a:rPr lang="zh-CN" altLang="en-US" dirty="0"/>
              <a:t>霍勒斯制表机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774215" cy="3980110"/>
          </a:xfrm>
        </p:spPr>
        <p:txBody>
          <a:bodyPr/>
          <a:lstStyle/>
          <a:p>
            <a:pPr algn="just"/>
            <a:r>
              <a:rPr lang="en-US" altLang="zh-CN" sz="2800" dirty="0"/>
              <a:t>1890</a:t>
            </a:r>
            <a:r>
              <a:rPr lang="zh-CN" altLang="en-US" sz="2800" dirty="0"/>
              <a:t>年，美国人口普查全部采用了霍勒斯制表机。</a:t>
            </a:r>
            <a:r>
              <a:rPr lang="en-US" altLang="zh-CN" sz="2800" dirty="0"/>
              <a:t>1900</a:t>
            </a:r>
            <a:r>
              <a:rPr lang="zh-CN" altLang="en-US" sz="2800" dirty="0"/>
              <a:t>年美国人口普查由于采用了制表机，全部统计处理工作只用了</a:t>
            </a:r>
            <a:r>
              <a:rPr lang="en-US" altLang="zh-CN" sz="2800" dirty="0"/>
              <a:t>1</a:t>
            </a:r>
            <a:r>
              <a:rPr lang="zh-CN" altLang="en-US" sz="2800" dirty="0"/>
              <a:t>年零</a:t>
            </a:r>
            <a:r>
              <a:rPr lang="en-US" altLang="zh-CN" sz="2800" dirty="0"/>
              <a:t>7</a:t>
            </a:r>
            <a:r>
              <a:rPr lang="zh-CN" altLang="en-US" sz="2800" dirty="0"/>
              <a:t>个月时间。</a:t>
            </a:r>
          </a:p>
          <a:p>
            <a:pPr algn="just"/>
            <a:r>
              <a:rPr lang="zh-CN" altLang="en-US" sz="2800" dirty="0"/>
              <a:t>霍勒斯于</a:t>
            </a:r>
            <a:r>
              <a:rPr lang="en-US" altLang="zh-CN" sz="2800" dirty="0"/>
              <a:t>1896</a:t>
            </a:r>
            <a:r>
              <a:rPr lang="zh-CN" altLang="en-US" sz="2800" dirty="0"/>
              <a:t>年创立了制表机公司，</a:t>
            </a:r>
            <a:r>
              <a:rPr lang="en-US" altLang="zh-CN" sz="2800" dirty="0"/>
              <a:t>1911</a:t>
            </a:r>
            <a:r>
              <a:rPr lang="zh-CN" altLang="en-US" sz="2800" dirty="0"/>
              <a:t>年并入</a:t>
            </a:r>
            <a:r>
              <a:rPr lang="en-US" altLang="zh-CN" sz="2800" dirty="0"/>
              <a:t>CTR</a:t>
            </a:r>
            <a:r>
              <a:rPr lang="zh-CN" altLang="en-US" sz="2800" dirty="0"/>
              <a:t>（计算制表记录）公司</a:t>
            </a:r>
          </a:p>
          <a:p>
            <a:pPr algn="just"/>
            <a:r>
              <a:rPr lang="en-US" altLang="zh-CN" sz="2800" dirty="0"/>
              <a:t>1924</a:t>
            </a:r>
            <a:r>
              <a:rPr lang="zh-CN" altLang="en-US" sz="2800" dirty="0"/>
              <a:t>年</a:t>
            </a:r>
            <a:r>
              <a:rPr lang="en-US" altLang="zh-CN" sz="2800" dirty="0"/>
              <a:t>IBM</a:t>
            </a:r>
            <a:r>
              <a:rPr lang="zh-CN" altLang="en-US" sz="2800" dirty="0"/>
              <a:t>成立</a:t>
            </a:r>
          </a:p>
          <a:p>
            <a:pPr algn="just"/>
            <a:endParaRPr lang="zh-CN" altLang="en-US" dirty="0"/>
          </a:p>
        </p:txBody>
      </p:sp>
      <p:pic>
        <p:nvPicPr>
          <p:cNvPr id="4" name="Picture 3" descr="1-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2875" y="1065638"/>
            <a:ext cx="1311275" cy="1511300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  <p:pic>
        <p:nvPicPr>
          <p:cNvPr id="5" name="Picture 4" descr="1-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8399" y="2932819"/>
            <a:ext cx="1800225" cy="1489075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7581" y="4797667"/>
            <a:ext cx="2895600" cy="1490663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65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1904</a:t>
            </a:r>
            <a:r>
              <a:rPr lang="zh-CN" altLang="en-US" dirty="0"/>
              <a:t>年弗莱明发明真空电子二极管</a:t>
            </a:r>
          </a:p>
        </p:txBody>
      </p:sp>
      <p:pic>
        <p:nvPicPr>
          <p:cNvPr id="40970" name="Picture 4" descr="1-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5100" y="1714504"/>
            <a:ext cx="2095500" cy="275194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494601" name="Rectangle 9"/>
          <p:cNvSpPr>
            <a:spLocks noChangeArrowheads="1"/>
          </p:cNvSpPr>
          <p:nvPr/>
        </p:nvSpPr>
        <p:spPr bwMode="auto">
          <a:xfrm>
            <a:off x="4638900" y="5001336"/>
            <a:ext cx="7416800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</a:rPr>
              <a:t>1904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年，英国人弗莱明发明真空电子二极管</a:t>
            </a:r>
          </a:p>
          <a:p>
            <a:pPr marL="342900" indent="-3429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电子管的诞生，是人类电子文明的起点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4681D59-ECEA-447E-9843-C57C068AF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4" t="13515" r="22467" b="15274"/>
          <a:stretch/>
        </p:blipFill>
        <p:spPr>
          <a:xfrm>
            <a:off x="669022" y="1221226"/>
            <a:ext cx="3969878" cy="47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1906</a:t>
            </a:r>
            <a:r>
              <a:rPr lang="zh-CN" altLang="en-US" dirty="0"/>
              <a:t>年弗雷斯特发明真空电子三极管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774215" cy="3980110"/>
          </a:xfrm>
        </p:spPr>
        <p:txBody>
          <a:bodyPr>
            <a:normAutofit/>
          </a:bodyPr>
          <a:lstStyle/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</a:rPr>
              <a:t>1906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年，美国人德弗雷斯特发明电子三极管。</a:t>
            </a: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在研究中发现，三极管可以通过级联使放大倍数大增。</a:t>
            </a:r>
          </a:p>
          <a:p>
            <a:pPr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这使得三极管的实用价值大大提高，从而促成了无线电通信技术的迅速发展。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9CF97A4-0C61-44FB-ABBC-4AF4FECC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37" y="1637740"/>
            <a:ext cx="4222543" cy="4567655"/>
          </a:xfrm>
          <a:prstGeom prst="rect">
            <a:avLst/>
          </a:prstGeom>
        </p:spPr>
      </p:pic>
      <p:pic>
        <p:nvPicPr>
          <p:cNvPr id="13" name="Picture 2" descr="See the source image">
            <a:extLst>
              <a:ext uri="{FF2B5EF4-FFF2-40B4-BE49-F238E27FC236}">
                <a16:creationId xmlns="" xmlns:a16="http://schemas.microsoft.com/office/drawing/2014/main" id="{B4350177-39E1-485D-A022-9CE51A77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97" y="4084774"/>
            <a:ext cx="2941672" cy="210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EB75878B-CE81-4A13-BFD4-5855735E0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0158" y="3930624"/>
            <a:ext cx="1372084" cy="31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现代真空电子管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70453" y="1352353"/>
            <a:ext cx="4277453" cy="2905440"/>
            <a:chOff x="408" y="1266"/>
            <a:chExt cx="1848" cy="1326"/>
          </a:xfrm>
        </p:grpSpPr>
        <p:sp>
          <p:nvSpPr>
            <p:cNvPr id="43016" name="Rectangle 3"/>
            <p:cNvSpPr>
              <a:spLocks noChangeArrowheads="1"/>
            </p:cNvSpPr>
            <p:nvPr/>
          </p:nvSpPr>
          <p:spPr bwMode="auto">
            <a:xfrm>
              <a:off x="480" y="1296"/>
              <a:ext cx="1776" cy="1296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pic>
          <p:nvPicPr>
            <p:cNvPr id="43017" name="Picture 4" descr="telefunke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8" y="1266"/>
              <a:ext cx="1800" cy="127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7535207" y="1418087"/>
            <a:ext cx="2438132" cy="4388638"/>
            <a:chOff x="3600" y="1608"/>
            <a:chExt cx="1104" cy="2088"/>
          </a:xfrm>
        </p:grpSpPr>
        <p:sp>
          <p:nvSpPr>
            <p:cNvPr id="43014" name="Rectangle 6"/>
            <p:cNvSpPr>
              <a:spLocks noChangeArrowheads="1"/>
            </p:cNvSpPr>
            <p:nvPr/>
          </p:nvSpPr>
          <p:spPr bwMode="auto">
            <a:xfrm>
              <a:off x="3648" y="1632"/>
              <a:ext cx="1056" cy="2064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  <p:pic>
          <p:nvPicPr>
            <p:cNvPr id="43015" name="Picture 7" descr="6AS7GA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0" y="1608"/>
              <a:ext cx="1056" cy="204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8135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1938</a:t>
            </a:r>
            <a:r>
              <a:rPr lang="zh-CN" altLang="en-US" dirty="0"/>
              <a:t>年朱斯的</a:t>
            </a:r>
            <a:r>
              <a:rPr lang="en-US" altLang="zh-CN" dirty="0"/>
              <a:t>Z</a:t>
            </a:r>
            <a:r>
              <a:rPr lang="zh-CN" altLang="en-US" dirty="0"/>
              <a:t>系列计算机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6324" y="1242811"/>
            <a:ext cx="6561564" cy="525774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/>
              <a:t>1938</a:t>
            </a:r>
            <a:r>
              <a:rPr lang="zh-CN" altLang="en-US" sz="2400" dirty="0"/>
              <a:t>年，德国科学家朱斯</a:t>
            </a:r>
            <a:r>
              <a:rPr lang="en-US" altLang="zh-CN" sz="2400" dirty="0"/>
              <a:t>Z-1</a:t>
            </a:r>
            <a:r>
              <a:rPr lang="zh-CN" altLang="en-US" sz="2400" dirty="0"/>
              <a:t>计算机</a:t>
            </a:r>
          </a:p>
          <a:p>
            <a:pPr lvl="1">
              <a:lnSpc>
                <a:spcPct val="130000"/>
              </a:lnSpc>
            </a:pPr>
            <a:r>
              <a:rPr lang="zh-CN" altLang="en-US" sz="1800" dirty="0"/>
              <a:t>第一台二进制计算机，第一台真空电子管计算机</a:t>
            </a:r>
          </a:p>
          <a:p>
            <a:pPr>
              <a:lnSpc>
                <a:spcPct val="130000"/>
              </a:lnSpc>
            </a:pPr>
            <a:r>
              <a:rPr lang="zh-CN" altLang="en-US" sz="2400" dirty="0"/>
              <a:t>先后研制出采用继电器的</a:t>
            </a:r>
            <a:r>
              <a:rPr lang="en-US" altLang="zh-CN" sz="2400" dirty="0"/>
              <a:t>Z-2</a:t>
            </a:r>
            <a:r>
              <a:rPr lang="zh-CN" altLang="en-US" sz="2400" dirty="0"/>
              <a:t>、</a:t>
            </a:r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en-US" altLang="zh-CN" sz="2400" dirty="0"/>
              <a:t>4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en-US" altLang="zh-CN" sz="2400" dirty="0"/>
              <a:t>Z-3</a:t>
            </a:r>
            <a:r>
              <a:rPr lang="zh-CN" altLang="en-US" sz="2400" dirty="0"/>
              <a:t>使用了</a:t>
            </a:r>
            <a:r>
              <a:rPr lang="en-US" altLang="zh-CN" sz="2400" dirty="0"/>
              <a:t>2600</a:t>
            </a:r>
            <a:r>
              <a:rPr lang="zh-CN" altLang="en-US" sz="2400" dirty="0"/>
              <a:t>个继电器，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en-US" altLang="zh-CN" sz="2400" dirty="0"/>
              <a:t>1944</a:t>
            </a:r>
            <a:r>
              <a:rPr lang="zh-CN" altLang="en-US" sz="2400" dirty="0"/>
              <a:t>年美军空袭柏林时炸毁。</a:t>
            </a:r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908" y="4863067"/>
            <a:ext cx="1507393" cy="15110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044" y="4078485"/>
            <a:ext cx="3339168" cy="22956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7" y="1242811"/>
            <a:ext cx="3637611" cy="513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1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D4D74F6-17D6-4110-A57F-33FB0CFA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962AE8D-79EA-4037-B5FB-F98F718AA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计算机发展应用（线下预习）</a:t>
            </a:r>
          </a:p>
          <a:p>
            <a:pPr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计算机系统组成</a:t>
            </a:r>
          </a:p>
          <a:p>
            <a:pPr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计算机系统层次结构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计算机系统性能评价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36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NIGM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3841" y="2450936"/>
            <a:ext cx="1388824" cy="26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71842" dir="2700000" algn="ctr" rotWithShape="0">
              <a:srgbClr val="808080"/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1943</a:t>
            </a:r>
            <a:r>
              <a:rPr lang="zh-CN" altLang="en-US" dirty="0"/>
              <a:t>年英国</a:t>
            </a:r>
            <a:r>
              <a:rPr lang="zh-CN" altLang="en-US" dirty="0">
                <a:latin typeface="Arial" charset="0"/>
              </a:rPr>
              <a:t>“</a:t>
            </a:r>
            <a:r>
              <a:rPr lang="zh-CN" altLang="en-US" dirty="0"/>
              <a:t>巨人</a:t>
            </a:r>
            <a:r>
              <a:rPr lang="zh-CN" altLang="en-US" dirty="0">
                <a:latin typeface="Arial" charset="0"/>
              </a:rPr>
              <a:t>”</a:t>
            </a:r>
            <a:r>
              <a:rPr lang="zh-CN" altLang="en-US" dirty="0"/>
              <a:t>计算机  </a:t>
            </a:r>
            <a:r>
              <a:rPr lang="en-US" altLang="zh-CN" dirty="0">
                <a:solidFill>
                  <a:srgbClr val="FF0000"/>
                </a:solidFill>
              </a:rPr>
              <a:t>Colossus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5796019" cy="563702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/>
              <a:t>1943</a:t>
            </a:r>
            <a:r>
              <a:rPr lang="zh-CN" altLang="en-US" sz="2400" dirty="0"/>
              <a:t>年英国科学家研制成功第一台“巨人”计算机，专门用于破译德军</a:t>
            </a:r>
            <a:r>
              <a:rPr lang="en-US" altLang="zh-CN" sz="2400" dirty="0"/>
              <a:t>Enigma</a:t>
            </a:r>
            <a:r>
              <a:rPr lang="zh-CN" altLang="en-US" sz="2400" dirty="0"/>
              <a:t>密码。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1500</a:t>
            </a:r>
            <a:r>
              <a:rPr lang="zh-CN" altLang="en-US" sz="2400" dirty="0"/>
              <a:t>个电子管，</a:t>
            </a:r>
            <a:r>
              <a:rPr lang="en-US" altLang="zh-CN" sz="2400" dirty="0"/>
              <a:t>5</a:t>
            </a:r>
            <a:r>
              <a:rPr lang="zh-CN" altLang="en-US" sz="2400" dirty="0"/>
              <a:t>个处理器并行工作，每个处理器每秒处理</a:t>
            </a:r>
            <a:r>
              <a:rPr lang="en-US" altLang="zh-CN" sz="2400" dirty="0"/>
              <a:t>5000</a:t>
            </a:r>
            <a:r>
              <a:rPr lang="zh-CN" altLang="en-US" sz="2400" dirty="0"/>
              <a:t>个字母。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二战期间共有</a:t>
            </a:r>
            <a:r>
              <a:rPr lang="en-US" altLang="zh-CN" sz="2400" dirty="0"/>
              <a:t>10</a:t>
            </a:r>
            <a:r>
              <a:rPr lang="zh-CN" altLang="en-US" sz="2400" dirty="0"/>
              <a:t>台“巨人”在英军服役，平均每小时破译</a:t>
            </a:r>
            <a:r>
              <a:rPr lang="en-US" altLang="zh-CN" sz="2400" dirty="0"/>
              <a:t>11</a:t>
            </a:r>
            <a:r>
              <a:rPr lang="zh-CN" altLang="en-US" sz="2400" dirty="0"/>
              <a:t>份德军情报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FF6600"/>
                </a:solidFill>
              </a:rPr>
              <a:t>电影</a:t>
            </a:r>
            <a:r>
              <a:rPr lang="en-US" altLang="zh-CN" sz="2400" dirty="0">
                <a:solidFill>
                  <a:srgbClr val="FF6600"/>
                </a:solidFill>
              </a:rPr>
              <a:t>《</a:t>
            </a:r>
            <a:r>
              <a:rPr lang="zh-CN" altLang="en-US" sz="2400" dirty="0">
                <a:solidFill>
                  <a:srgbClr val="FF6600"/>
                </a:solidFill>
              </a:rPr>
              <a:t>模仿游戏</a:t>
            </a:r>
            <a:r>
              <a:rPr lang="en-US" altLang="zh-CN" sz="2400" dirty="0">
                <a:solidFill>
                  <a:srgbClr val="FF6600"/>
                </a:solidFill>
              </a:rPr>
              <a:t>》</a:t>
            </a:r>
            <a:endParaRPr lang="zh-CN" altLang="en-US" sz="2400" dirty="0">
              <a:solidFill>
                <a:srgbClr val="FF6600"/>
              </a:solidFill>
            </a:endParaRPr>
          </a:p>
          <a:p>
            <a:pPr algn="just"/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84" y="1071529"/>
            <a:ext cx="3702994" cy="24697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84" y="3710054"/>
            <a:ext cx="3702994" cy="2723124"/>
          </a:xfrm>
          <a:prstGeom prst="rect">
            <a:avLst/>
          </a:prstGeom>
        </p:spPr>
      </p:pic>
      <p:pic>
        <p:nvPicPr>
          <p:cNvPr id="9" name="Picture 10" descr="j0312558">
            <a:extLst>
              <a:ext uri="{FF2B5EF4-FFF2-40B4-BE49-F238E27FC236}">
                <a16:creationId xmlns="" xmlns:a16="http://schemas.microsoft.com/office/drawing/2014/main" id="{7F042543-D3F2-402B-BBDB-6C9C83DE8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8832304" y="260649"/>
            <a:ext cx="2209800" cy="152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971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艾肯的</a:t>
            </a:r>
            <a:r>
              <a:rPr lang="en-US" altLang="zh-CN" dirty="0"/>
              <a:t>MARK</a:t>
            </a:r>
            <a:r>
              <a:rPr lang="en-US" altLang="zh-CN" dirty="0">
                <a:latin typeface="Arial" charset="0"/>
              </a:rPr>
              <a:t>—</a:t>
            </a:r>
            <a:r>
              <a:rPr lang="en-US" altLang="zh-CN" dirty="0"/>
              <a:t>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1001077"/>
            <a:ext cx="6231954" cy="3900383"/>
          </a:xfrm>
        </p:spPr>
        <p:txBody>
          <a:bodyPr>
            <a:noAutofit/>
          </a:bodyPr>
          <a:lstStyle/>
          <a:p>
            <a:pPr algn="just"/>
            <a:r>
              <a:rPr lang="en-US" altLang="zh-CN" sz="2400" dirty="0"/>
              <a:t>1944</a:t>
            </a:r>
            <a:r>
              <a:rPr lang="zh-CN" altLang="en-US" sz="2400" dirty="0"/>
              <a:t>年，美国科学家艾肯在</a:t>
            </a:r>
            <a:r>
              <a:rPr lang="en-US" altLang="zh-CN" sz="2400" dirty="0"/>
              <a:t>IBM</a:t>
            </a:r>
            <a:r>
              <a:rPr lang="zh-CN" altLang="en-US" sz="2400" dirty="0"/>
              <a:t>的支持下，研制成功机电式计算机</a:t>
            </a:r>
            <a:r>
              <a:rPr lang="en-US" altLang="zh-CN" sz="2400" dirty="0"/>
              <a:t>MARK-I</a:t>
            </a:r>
            <a:r>
              <a:rPr lang="zh-CN" altLang="en-US" sz="2400" dirty="0"/>
              <a:t>。</a:t>
            </a:r>
          </a:p>
          <a:p>
            <a:pPr algn="just"/>
            <a:r>
              <a:rPr lang="zh-CN" altLang="en-US" sz="2400" dirty="0"/>
              <a:t>最早的通用型自动</a:t>
            </a:r>
            <a:r>
              <a:rPr lang="zh-CN" altLang="en-US" sz="2400" dirty="0">
                <a:solidFill>
                  <a:schemeClr val="accent2"/>
                </a:solidFill>
              </a:rPr>
              <a:t>机电式计算机</a:t>
            </a:r>
            <a:r>
              <a:rPr lang="zh-CN" altLang="en-US" sz="2400" dirty="0"/>
              <a:t>之一，</a:t>
            </a:r>
            <a:r>
              <a:rPr lang="zh-CN" altLang="en-US" sz="2400" dirty="0">
                <a:solidFill>
                  <a:schemeClr val="accent2"/>
                </a:solidFill>
              </a:rPr>
              <a:t>取消了齿轮传动</a:t>
            </a:r>
            <a:r>
              <a:rPr lang="zh-CN" altLang="en-US" sz="2400" dirty="0"/>
              <a:t>装置，以穿孔纸带传送指令。</a:t>
            </a:r>
          </a:p>
          <a:p>
            <a:pPr algn="just"/>
            <a:r>
              <a:rPr lang="zh-CN" altLang="en-US" sz="2400" dirty="0"/>
              <a:t>外壳用钢和玻璃制成，长</a:t>
            </a:r>
            <a:r>
              <a:rPr lang="en-US" altLang="zh-CN" sz="2400" dirty="0"/>
              <a:t>15</a:t>
            </a:r>
            <a:r>
              <a:rPr lang="zh-CN" altLang="en-US" sz="2400" dirty="0"/>
              <a:t>米，高</a:t>
            </a:r>
            <a:r>
              <a:rPr lang="en-US" altLang="zh-CN" sz="2400" dirty="0"/>
              <a:t>2.4</a:t>
            </a:r>
            <a:r>
              <a:rPr lang="zh-CN" altLang="en-US" sz="2400" dirty="0"/>
              <a:t>米，重</a:t>
            </a:r>
            <a:r>
              <a:rPr lang="en-US" altLang="zh-CN" sz="2400" dirty="0"/>
              <a:t>31.5</a:t>
            </a:r>
            <a:r>
              <a:rPr lang="zh-CN" altLang="en-US" sz="2400" dirty="0"/>
              <a:t>吨，</a:t>
            </a:r>
            <a:r>
              <a:rPr lang="en-US" altLang="zh-CN" sz="2400" dirty="0"/>
              <a:t>15</a:t>
            </a:r>
            <a:r>
              <a:rPr lang="zh-CN" altLang="en-US" sz="2400" dirty="0"/>
              <a:t>万个元件和</a:t>
            </a:r>
            <a:r>
              <a:rPr lang="en-US" altLang="zh-CN" sz="2400" dirty="0"/>
              <a:t>800</a:t>
            </a:r>
            <a:r>
              <a:rPr lang="zh-CN" altLang="en-US" sz="2400" dirty="0"/>
              <a:t>公里电线</a:t>
            </a:r>
            <a:endParaRPr lang="en-US" altLang="zh-CN" sz="2400" dirty="0"/>
          </a:p>
          <a:p>
            <a:pPr algn="just"/>
            <a:r>
              <a:rPr lang="zh-CN" altLang="en-US" sz="2400" dirty="0"/>
              <a:t>每分钟进行</a:t>
            </a:r>
            <a:r>
              <a:rPr lang="en-US" altLang="zh-CN" sz="2400" dirty="0"/>
              <a:t>200</a:t>
            </a:r>
            <a:r>
              <a:rPr lang="zh-CN" altLang="en-US" sz="2400" dirty="0"/>
              <a:t>次运算。</a:t>
            </a:r>
          </a:p>
          <a:p>
            <a:pPr algn="just"/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3" y="4701808"/>
            <a:ext cx="11129911" cy="17415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68" y="2942887"/>
            <a:ext cx="1562659" cy="15664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1" y="1074907"/>
            <a:ext cx="1799765" cy="167555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019" y="1036395"/>
            <a:ext cx="2218535" cy="33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5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阿塔纳索夫</a:t>
            </a:r>
            <a:r>
              <a:rPr lang="en-US" altLang="zh-CN" dirty="0"/>
              <a:t>ABC</a:t>
            </a:r>
            <a:r>
              <a:rPr lang="zh-CN" altLang="en-US" dirty="0"/>
              <a:t>计算机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167080" cy="540487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altLang="zh-CN" dirty="0"/>
              <a:t>1939</a:t>
            </a:r>
            <a:r>
              <a:rPr lang="zh-CN" altLang="en-US" dirty="0"/>
              <a:t>年，阿塔纳索夫设计并试制数字电子计算机的样机“</a:t>
            </a:r>
            <a:r>
              <a:rPr lang="en-US" altLang="zh-CN" dirty="0"/>
              <a:t>ABC</a:t>
            </a:r>
            <a:r>
              <a:rPr lang="zh-CN" altLang="en-US" dirty="0"/>
              <a:t>机”。其设计方案启发了</a:t>
            </a:r>
            <a:r>
              <a:rPr lang="en-US" altLang="zh-CN" dirty="0"/>
              <a:t>ENIAC</a:t>
            </a:r>
            <a:r>
              <a:rPr lang="zh-CN" altLang="en-US" dirty="0"/>
              <a:t>开发小组的莫克利，并直接影响到</a:t>
            </a:r>
            <a:r>
              <a:rPr lang="en-US" altLang="zh-CN" dirty="0"/>
              <a:t>ENIAC</a:t>
            </a:r>
            <a:r>
              <a:rPr lang="zh-CN" altLang="en-US" dirty="0"/>
              <a:t>的诞生。</a:t>
            </a:r>
          </a:p>
          <a:p>
            <a:pPr algn="just">
              <a:lnSpc>
                <a:spcPct val="170000"/>
              </a:lnSpc>
            </a:pPr>
            <a:r>
              <a:rPr lang="en-US" altLang="zh-CN" dirty="0"/>
              <a:t>1972</a:t>
            </a:r>
            <a:r>
              <a:rPr lang="zh-CN" altLang="en-US" dirty="0"/>
              <a:t>年美国法院判决</a:t>
            </a:r>
            <a:r>
              <a:rPr lang="en-US" altLang="zh-CN" dirty="0"/>
              <a:t>ENIAC</a:t>
            </a:r>
            <a:r>
              <a:rPr lang="zh-CN" altLang="en-US" dirty="0"/>
              <a:t>的专利权无效，阿塔纳索夫拥有作为第一个电子计算机方案提出者的优先权。</a:t>
            </a:r>
          </a:p>
          <a:p>
            <a:pPr algn="just">
              <a:lnSpc>
                <a:spcPct val="170000"/>
              </a:lnSpc>
            </a:pPr>
            <a:r>
              <a:rPr lang="zh-CN" altLang="en-US" dirty="0"/>
              <a:t>阿塔纳索夫三原则</a:t>
            </a:r>
          </a:p>
          <a:p>
            <a:pPr lvl="1" algn="just">
              <a:lnSpc>
                <a:spcPct val="170000"/>
              </a:lnSpc>
            </a:pPr>
            <a:r>
              <a:rPr lang="zh-CN" altLang="en-US" dirty="0"/>
              <a:t>采用二进制进行运算；</a:t>
            </a:r>
          </a:p>
          <a:p>
            <a:pPr lvl="1" algn="just">
              <a:lnSpc>
                <a:spcPct val="170000"/>
              </a:lnSpc>
            </a:pPr>
            <a:r>
              <a:rPr lang="zh-CN" altLang="en-US" dirty="0"/>
              <a:t>采用电子技术来实现控制和运算；</a:t>
            </a:r>
          </a:p>
          <a:p>
            <a:pPr lvl="1" algn="just">
              <a:lnSpc>
                <a:spcPct val="170000"/>
              </a:lnSpc>
            </a:pPr>
            <a:r>
              <a:rPr lang="zh-CN" altLang="en-US" dirty="0"/>
              <a:t>采用把计算功能和存储功能相分离的结构。</a:t>
            </a:r>
          </a:p>
          <a:p>
            <a:pPr algn="just"/>
            <a:endParaRPr lang="en-US" altLang="zh-CN" sz="2000" dirty="0"/>
          </a:p>
          <a:p>
            <a:pPr algn="just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579" y="1158105"/>
            <a:ext cx="2150865" cy="2265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681" y="4408999"/>
            <a:ext cx="1562659" cy="15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ABC</a:t>
            </a:r>
            <a:r>
              <a:rPr lang="zh-CN" altLang="en-US" dirty="0"/>
              <a:t>计算机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0" y="1706169"/>
            <a:ext cx="5788980" cy="4607052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47" y="1011552"/>
            <a:ext cx="4778839" cy="53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世界上第一台电子数字计算机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7433434" cy="5637024"/>
          </a:xfrm>
        </p:spPr>
        <p:txBody>
          <a:bodyPr/>
          <a:lstStyle/>
          <a:p>
            <a:pPr algn="just"/>
            <a:r>
              <a:rPr lang="en-US" altLang="zh-CN" sz="2400" dirty="0">
                <a:solidFill>
                  <a:srgbClr val="FF0000"/>
                </a:solidFill>
              </a:rPr>
              <a:t>ENIAC</a:t>
            </a:r>
            <a:r>
              <a:rPr lang="en-US" altLang="zh-CN" sz="2400" dirty="0"/>
              <a:t>(Electronic Numerical Integrator And Computer)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美国宾夕法尼亚大学</a:t>
            </a:r>
            <a:r>
              <a:rPr lang="en-US" altLang="zh-CN" sz="2400" dirty="0"/>
              <a:t>1946</a:t>
            </a:r>
            <a:r>
              <a:rPr lang="zh-CN" altLang="en-US" sz="2400" dirty="0"/>
              <a:t>年研制成功。</a:t>
            </a:r>
          </a:p>
          <a:p>
            <a:pPr algn="just"/>
            <a:r>
              <a:rPr lang="en-US" altLang="zh-CN" sz="2400" dirty="0"/>
              <a:t>18000</a:t>
            </a:r>
            <a:r>
              <a:rPr lang="zh-CN" altLang="en-US" sz="2400" dirty="0"/>
              <a:t>多个电子管，</a:t>
            </a:r>
            <a:r>
              <a:rPr lang="en-US" altLang="zh-CN" sz="2400" dirty="0"/>
              <a:t>1500</a:t>
            </a:r>
            <a:r>
              <a:rPr lang="zh-CN" altLang="en-US" sz="2400" dirty="0"/>
              <a:t>多个继电器，耗电</a:t>
            </a:r>
            <a:r>
              <a:rPr lang="en-US" altLang="zh-CN" sz="2400" dirty="0"/>
              <a:t>150</a:t>
            </a:r>
            <a:r>
              <a:rPr lang="zh-CN" altLang="en-US" sz="2400" dirty="0"/>
              <a:t>千瓦，重</a:t>
            </a:r>
            <a:r>
              <a:rPr lang="en-US" altLang="zh-CN" sz="2400" dirty="0"/>
              <a:t>30</a:t>
            </a:r>
            <a:r>
              <a:rPr lang="zh-CN" altLang="en-US" sz="2400" dirty="0"/>
              <a:t>吨，占地</a:t>
            </a:r>
            <a:r>
              <a:rPr lang="en-US" altLang="zh-CN" sz="2400" dirty="0"/>
              <a:t>150</a:t>
            </a:r>
            <a:r>
              <a:rPr lang="zh-CN" altLang="en-US" sz="2400" dirty="0"/>
              <a:t>平方米，运算速度</a:t>
            </a:r>
            <a:r>
              <a:rPr lang="en-US" altLang="zh-CN" sz="2400" dirty="0"/>
              <a:t>5000</a:t>
            </a:r>
            <a:r>
              <a:rPr lang="zh-CN" altLang="en-US" sz="2400" dirty="0"/>
              <a:t>次</a:t>
            </a:r>
            <a:r>
              <a:rPr lang="en-US" altLang="zh-CN" sz="2400" dirty="0"/>
              <a:t>/</a:t>
            </a:r>
            <a:r>
              <a:rPr lang="zh-CN" altLang="en-US" sz="2400" dirty="0"/>
              <a:t>秒左右。</a:t>
            </a:r>
          </a:p>
          <a:p>
            <a:pPr algn="just"/>
            <a:r>
              <a:rPr lang="zh-CN" altLang="en-US" sz="2400" dirty="0"/>
              <a:t>性能低，耗费巨大，但却是科学史上的一次划时代的创新，奠定了电子计算机的基础，宣告人类进入电子计算机时代。</a:t>
            </a:r>
          </a:p>
          <a:p>
            <a:pPr algn="just"/>
            <a:r>
              <a:rPr lang="zh-CN" altLang="en-US" sz="2400" dirty="0"/>
              <a:t>开发团队</a:t>
            </a:r>
            <a:r>
              <a:rPr lang="zh-CN" altLang="en-US" sz="2400" dirty="0">
                <a:latin typeface="宋体" pitchFamily="2" charset="-122"/>
              </a:rPr>
              <a:t>“</a:t>
            </a:r>
            <a:r>
              <a:rPr lang="zh-CN" altLang="en-US" sz="2400" dirty="0">
                <a:solidFill>
                  <a:srgbClr val="FF0000"/>
                </a:solidFill>
              </a:rPr>
              <a:t>莫尔小组</a:t>
            </a:r>
            <a:r>
              <a:rPr lang="zh-CN" altLang="en-US" sz="2400" dirty="0">
                <a:latin typeface="宋体" pitchFamily="2" charset="-122"/>
              </a:rPr>
              <a:t>”</a:t>
            </a:r>
            <a:r>
              <a:rPr lang="zh-CN" altLang="en-US" sz="2400" dirty="0"/>
              <a:t>由四位科学家和工程师埃克特、莫克利、戈尔斯坦、博克斯组成，总工埃克特当时年仅</a:t>
            </a:r>
            <a:r>
              <a:rPr lang="en-US" altLang="zh-CN" sz="2400" dirty="0"/>
              <a:t>24</a:t>
            </a:r>
            <a:r>
              <a:rPr lang="zh-CN" altLang="en-US" sz="2400" dirty="0"/>
              <a:t>岁。</a:t>
            </a:r>
          </a:p>
          <a:p>
            <a:pPr algn="just"/>
            <a:endParaRPr lang="zh-CN" altLang="en-US" dirty="0"/>
          </a:p>
        </p:txBody>
      </p:sp>
      <p:pic>
        <p:nvPicPr>
          <p:cNvPr id="5" name="Picture 4" descr="eniac_toda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60795" y="1174021"/>
            <a:ext cx="2309242" cy="216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60795" y="3440587"/>
            <a:ext cx="2309242" cy="268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490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ENIAC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2" y="1034743"/>
            <a:ext cx="11407706" cy="53341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46587" y="6311825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1A1A1F"/>
                </a:solidFill>
                <a:latin typeface="Helvetica" panose="020B0604020202020204" pitchFamily="34" charset="0"/>
                <a:ea typeface="华文细黑" pitchFamily="2" charset="-122"/>
              </a:rPr>
              <a:t>ACM and IEEE Computer Society Eckert-</a:t>
            </a:r>
            <a:r>
              <a:rPr lang="en-US" altLang="zh-CN" b="1" dirty="0" err="1">
                <a:solidFill>
                  <a:srgbClr val="1A1A1F"/>
                </a:solidFill>
                <a:latin typeface="Helvetica" panose="020B0604020202020204" pitchFamily="34" charset="0"/>
                <a:ea typeface="华文细黑" pitchFamily="2" charset="-122"/>
              </a:rPr>
              <a:t>Mauchly</a:t>
            </a:r>
            <a:r>
              <a:rPr lang="en-US" altLang="zh-CN" b="1" dirty="0">
                <a:solidFill>
                  <a:srgbClr val="1A1A1F"/>
                </a:solidFill>
                <a:latin typeface="Helvetica" panose="020B0604020202020204" pitchFamily="34" charset="0"/>
                <a:ea typeface="华文细黑" pitchFamily="2" charset="-122"/>
              </a:rPr>
              <a:t> Award</a:t>
            </a:r>
          </a:p>
        </p:txBody>
      </p:sp>
    </p:spTree>
    <p:extLst>
      <p:ext uri="{BB962C8B-B14F-4D97-AF65-F5344CB8AC3E}">
        <p14:creationId xmlns:p14="http://schemas.microsoft.com/office/powerpoint/2010/main" val="126721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ENIAC</a:t>
            </a:r>
          </a:p>
        </p:txBody>
      </p:sp>
      <p:pic>
        <p:nvPicPr>
          <p:cNvPr id="50179" name="Picture 2" descr="eniac_n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368" y="1336192"/>
            <a:ext cx="5688632" cy="414072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99" y="1336191"/>
            <a:ext cx="5491679" cy="41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6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Vacuum tube in  ENIAC</a:t>
            </a:r>
          </a:p>
        </p:txBody>
      </p:sp>
      <p:pic>
        <p:nvPicPr>
          <p:cNvPr id="52233" name="Picture 4" descr="enia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1990" y="1407805"/>
            <a:ext cx="5761908" cy="482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231" name="Picture 8" descr="ENIAC-ve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3470" y="1407804"/>
            <a:ext cx="3254096" cy="4821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Input Pannel (42)</a:t>
            </a:r>
          </a:p>
        </p:txBody>
      </p:sp>
      <p:pic>
        <p:nvPicPr>
          <p:cNvPr id="53254" name="Picture 4" descr="ENIAC-di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7768" y="1197479"/>
            <a:ext cx="8240531" cy="4927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9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4" y="1361701"/>
            <a:ext cx="10684376" cy="4508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ENIAC Programming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13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计算机发展简史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原始计算工具</a:t>
            </a:r>
            <a:endParaRPr lang="en-US" altLang="zh-CN" dirty="0"/>
          </a:p>
          <a:p>
            <a:pPr lvl="1"/>
            <a:r>
              <a:rPr lang="zh-CN" altLang="en-US" dirty="0"/>
              <a:t>中国人的智慧之光</a:t>
            </a:r>
          </a:p>
          <a:p>
            <a:r>
              <a:rPr lang="zh-CN" altLang="en-US" dirty="0"/>
              <a:t>机械式计算机</a:t>
            </a:r>
            <a:endParaRPr lang="en-US" altLang="zh-CN" dirty="0"/>
          </a:p>
          <a:p>
            <a:pPr lvl="1"/>
            <a:r>
              <a:rPr lang="zh-CN" altLang="en-US" dirty="0"/>
              <a:t>西方人的智慧</a:t>
            </a:r>
          </a:p>
          <a:p>
            <a:r>
              <a:rPr lang="zh-CN" altLang="en-US" dirty="0"/>
              <a:t>机电式计算机</a:t>
            </a:r>
          </a:p>
          <a:p>
            <a:r>
              <a:rPr lang="zh-CN" altLang="en-US" dirty="0"/>
              <a:t>电子计算机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817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Debug (</a:t>
            </a:r>
            <a:r>
              <a:rPr lang="zh-CN" altLang="en-US" dirty="0"/>
              <a:t>线路检查</a:t>
            </a:r>
            <a:r>
              <a:rPr lang="en-US" altLang="zh-CN" dirty="0"/>
              <a:t>)</a:t>
            </a:r>
          </a:p>
        </p:txBody>
      </p:sp>
      <p:pic>
        <p:nvPicPr>
          <p:cNvPr id="56326" name="Picture 5" descr="[Debugging on ENIAC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4798" y="1151713"/>
            <a:ext cx="7560626" cy="5100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3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人获先驱奖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8" y="1381563"/>
            <a:ext cx="6675504" cy="4876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94" y="4692044"/>
            <a:ext cx="1562659" cy="1566499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059218" y="2717170"/>
            <a:ext cx="2944204" cy="5172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kern="0" dirty="0">
                <a:solidFill>
                  <a:srgbClr val="000000"/>
                </a:solidFill>
                <a:latin typeface="微软雅黑"/>
                <a:ea typeface="微软雅黑"/>
              </a:rPr>
              <a:t>莫克利</a:t>
            </a:r>
            <a:endParaRPr lang="en-US" altLang="zh-CN" kern="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eaLnBrk="1" hangingPunct="1"/>
            <a:r>
              <a:rPr lang="zh-CN" altLang="en-US" kern="0" dirty="0">
                <a:solidFill>
                  <a:srgbClr val="000000"/>
                </a:solidFill>
                <a:latin typeface="微软雅黑"/>
                <a:ea typeface="微软雅黑"/>
              </a:rPr>
              <a:t>艾克特</a:t>
            </a:r>
            <a:endParaRPr lang="en-US" altLang="zh-CN" kern="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eaLnBrk="1" hangingPunct="1"/>
            <a:r>
              <a:rPr lang="zh-CN" altLang="en-US" kern="0" dirty="0">
                <a:solidFill>
                  <a:srgbClr val="000000"/>
                </a:solidFill>
                <a:latin typeface="微软雅黑"/>
                <a:ea typeface="微软雅黑"/>
              </a:rPr>
              <a:t>戈尔斯坦</a:t>
            </a:r>
            <a:endParaRPr lang="en-US" altLang="zh-CN" kern="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eaLnBrk="1" hangingPunct="1"/>
            <a:r>
              <a:rPr lang="zh-CN" altLang="en-US" kern="0" dirty="0">
                <a:solidFill>
                  <a:srgbClr val="000000"/>
                </a:solidFill>
                <a:latin typeface="微软雅黑"/>
                <a:ea typeface="微软雅黑"/>
              </a:rPr>
              <a:t>巴克斯</a:t>
            </a:r>
            <a:endParaRPr lang="en-US" altLang="zh-CN" kern="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eaLnBrk="1" hangingPunct="1"/>
            <a:r>
              <a:rPr lang="zh-CN" altLang="en-US" kern="0" dirty="0">
                <a:solidFill>
                  <a:srgbClr val="7030A0"/>
                </a:solidFill>
                <a:latin typeface="微软雅黑"/>
                <a:ea typeface="微软雅黑"/>
              </a:rPr>
              <a:t>朱传榘</a:t>
            </a:r>
            <a:endParaRPr lang="en-US" altLang="zh-CN" kern="0" dirty="0">
              <a:solidFill>
                <a:srgbClr val="7030A0"/>
              </a:solidFill>
              <a:latin typeface="微软雅黑"/>
              <a:ea typeface="微软雅黑"/>
            </a:endParaRPr>
          </a:p>
          <a:p>
            <a:pPr eaLnBrk="1" hangingPunct="1"/>
            <a:r>
              <a:rPr lang="zh-CN" altLang="en-US" kern="0" dirty="0">
                <a:solidFill>
                  <a:srgbClr val="000000"/>
                </a:solidFill>
                <a:latin typeface="微软雅黑"/>
                <a:ea typeface="微软雅黑"/>
              </a:rPr>
              <a:t>儒科夫</a:t>
            </a:r>
            <a:endParaRPr lang="en-US" altLang="zh-CN" kern="0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 eaLnBrk="1" hangingPunct="1"/>
            <a:r>
              <a:rPr lang="zh-CN" altLang="en-US" kern="0" dirty="0">
                <a:solidFill>
                  <a:srgbClr val="000000"/>
                </a:solidFill>
                <a:latin typeface="微软雅黑"/>
                <a:ea typeface="微软雅黑"/>
              </a:rPr>
              <a:t>赫斯基</a:t>
            </a:r>
          </a:p>
        </p:txBody>
      </p:sp>
    </p:spTree>
    <p:extLst>
      <p:ext uri="{BB962C8B-B14F-4D97-AF65-F5344CB8AC3E}">
        <p14:creationId xmlns:p14="http://schemas.microsoft.com/office/powerpoint/2010/main" val="21384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ENIAC</a:t>
            </a:r>
            <a:r>
              <a:rPr lang="zh-CN" altLang="en-US" dirty="0"/>
              <a:t>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十进制计算机</a:t>
            </a:r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每一位数由一圈共</a:t>
            </a:r>
            <a:r>
              <a:rPr lang="en-US" altLang="zh-CN" sz="2200" dirty="0">
                <a:solidFill>
                  <a:srgbClr val="FF0000"/>
                </a:solidFill>
              </a:rPr>
              <a:t>10</a:t>
            </a:r>
            <a:r>
              <a:rPr lang="zh-CN" altLang="en-US" sz="2200" dirty="0">
                <a:solidFill>
                  <a:srgbClr val="FF0000"/>
                </a:solidFill>
              </a:rPr>
              <a:t>个真空管表示</a:t>
            </a:r>
          </a:p>
          <a:p>
            <a:r>
              <a:rPr lang="zh-CN" altLang="en-US" dirty="0"/>
              <a:t>通过开关和插拔电缆进行手动编程   </a:t>
            </a:r>
          </a:p>
          <a:p>
            <a:pPr lvl="1"/>
            <a:r>
              <a:rPr lang="zh-CN" altLang="en-US" sz="2200" dirty="0">
                <a:solidFill>
                  <a:srgbClr val="FF0000"/>
                </a:solidFill>
              </a:rPr>
              <a:t>输入程序和数据可能需要半天时间</a:t>
            </a:r>
          </a:p>
          <a:p>
            <a:r>
              <a:rPr lang="zh-CN" altLang="en-US" dirty="0"/>
              <a:t>能否将程序和数据存在存储器中？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EVDVAC  </a:t>
            </a:r>
          </a:p>
          <a:p>
            <a:pPr lvl="1"/>
            <a:r>
              <a:rPr lang="en-US" altLang="zh-CN" dirty="0"/>
              <a:t>(Electronic Discrete Variable Automatic Computer)</a:t>
            </a:r>
          </a:p>
          <a:p>
            <a:endParaRPr lang="zh-CN" altLang="en-US" dirty="0"/>
          </a:p>
        </p:txBody>
      </p:sp>
      <p:pic>
        <p:nvPicPr>
          <p:cNvPr id="4" name="Picture 4" descr="2-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0784" y="2080448"/>
            <a:ext cx="3385072" cy="418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19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现代电子计算机之父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8819463" cy="5637024"/>
          </a:xfrm>
        </p:spPr>
        <p:txBody>
          <a:bodyPr/>
          <a:lstStyle/>
          <a:p>
            <a:pPr algn="just"/>
            <a:r>
              <a:rPr lang="en-US" altLang="zh-CN" dirty="0"/>
              <a:t>1944~1945</a:t>
            </a:r>
            <a:r>
              <a:rPr lang="zh-CN" altLang="en-US" dirty="0"/>
              <a:t>年间，美籍匈牙利科学家冯</a:t>
            </a:r>
            <a:r>
              <a:rPr lang="en-US" altLang="zh-CN" dirty="0">
                <a:latin typeface="宋体" pitchFamily="2" charset="-122"/>
              </a:rPr>
              <a:t>·</a:t>
            </a:r>
            <a:r>
              <a:rPr lang="zh-CN" altLang="en-US" dirty="0"/>
              <a:t>诺伊曼在第一台现代计算机</a:t>
            </a:r>
            <a:r>
              <a:rPr lang="en-US" altLang="zh-CN" dirty="0"/>
              <a:t>ENIAC</a:t>
            </a:r>
            <a:r>
              <a:rPr lang="zh-CN" altLang="en-US" dirty="0"/>
              <a:t>尚未问世时注意到其弱点，并提出一个新机型</a:t>
            </a:r>
            <a:r>
              <a:rPr lang="en-US" altLang="zh-CN" dirty="0"/>
              <a:t>EDVAC</a:t>
            </a:r>
            <a:r>
              <a:rPr lang="zh-CN" altLang="en-US" dirty="0"/>
              <a:t>的设计方案，提到了两个设想：</a:t>
            </a:r>
          </a:p>
          <a:p>
            <a:pPr algn="just"/>
            <a:r>
              <a:rPr lang="zh-CN" altLang="en-US" dirty="0"/>
              <a:t>采用二进制和</a:t>
            </a:r>
            <a:r>
              <a:rPr lang="zh-CN" altLang="en-US" dirty="0">
                <a:latin typeface="宋体" pitchFamily="2" charset="-122"/>
              </a:rPr>
              <a:t>“</a:t>
            </a:r>
            <a:r>
              <a:rPr lang="zh-CN" altLang="en-US" dirty="0"/>
              <a:t>存储程序</a:t>
            </a:r>
            <a:r>
              <a:rPr lang="zh-CN" altLang="en-US" dirty="0">
                <a:latin typeface="宋体" pitchFamily="2" charset="-122"/>
              </a:rPr>
              <a:t>”，</a:t>
            </a:r>
            <a:r>
              <a:rPr lang="zh-CN" altLang="en-US" dirty="0"/>
              <a:t>现代计算机最主要思想，</a:t>
            </a:r>
            <a:endParaRPr lang="en-US" altLang="zh-CN" dirty="0"/>
          </a:p>
          <a:p>
            <a:pPr algn="just"/>
            <a:r>
              <a:rPr lang="zh-CN" altLang="en-US" dirty="0">
                <a:latin typeface="宋体" pitchFamily="2" charset="-122"/>
              </a:rPr>
              <a:t>“</a:t>
            </a:r>
            <a:r>
              <a:rPr lang="zh-CN" altLang="en-US" dirty="0"/>
              <a:t>现代电子计算机之父</a:t>
            </a:r>
            <a:r>
              <a:rPr lang="zh-CN" altLang="en-US" dirty="0">
                <a:latin typeface="宋体" pitchFamily="2" charset="-122"/>
              </a:rPr>
              <a:t>”</a:t>
            </a:r>
            <a:r>
              <a:rPr lang="zh-CN" altLang="en-US" dirty="0"/>
              <a:t>，冯</a:t>
            </a:r>
            <a:r>
              <a:rPr lang="en-US" altLang="zh-CN" dirty="0">
                <a:latin typeface="宋体" pitchFamily="2" charset="-122"/>
              </a:rPr>
              <a:t>·</a:t>
            </a:r>
            <a:r>
              <a:rPr lang="zh-CN" altLang="en-US" dirty="0"/>
              <a:t>诺伊曼机体系延续至今。</a:t>
            </a:r>
            <a:endParaRPr lang="en-US" altLang="zh-CN" dirty="0"/>
          </a:p>
          <a:p>
            <a:pPr algn="just"/>
            <a:r>
              <a:rPr lang="en-US" altLang="zh-CN" dirty="0"/>
              <a:t>20</a:t>
            </a:r>
            <a:r>
              <a:rPr lang="zh-CN" altLang="en-US" dirty="0"/>
              <a:t>世纪最重要的数学家之一，因其在现代计算机、博弈论等领域的重大贡献成为美国科学院院士。</a:t>
            </a:r>
          </a:p>
          <a:p>
            <a:pPr algn="just"/>
            <a:endParaRPr lang="zh-CN" altLang="en-US" dirty="0"/>
          </a:p>
          <a:p>
            <a:pPr algn="just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24" y="4496879"/>
            <a:ext cx="1857117" cy="19101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761" y="4518651"/>
            <a:ext cx="1868161" cy="1849521"/>
          </a:xfrm>
          <a:prstGeom prst="rect">
            <a:avLst/>
          </a:prstGeom>
        </p:spPr>
      </p:pic>
      <p:pic>
        <p:nvPicPr>
          <p:cNvPr id="6" name="图片 4" descr="JohnvonNeumann-LosAlamos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204" y="1042250"/>
            <a:ext cx="2033806" cy="2642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现代计算机理论基础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600" dirty="0"/>
              <a:t>布尔代数</a:t>
            </a:r>
          </a:p>
          <a:p>
            <a:pPr eaLnBrk="1" hangingPunct="1"/>
            <a:r>
              <a:rPr lang="zh-CN" altLang="en-US" sz="2600" dirty="0"/>
              <a:t>计算机三原则</a:t>
            </a:r>
          </a:p>
          <a:p>
            <a:pPr eaLnBrk="1" hangingPunct="1"/>
            <a:r>
              <a:rPr lang="zh-CN" altLang="en-US" sz="2600" dirty="0"/>
              <a:t>图林机</a:t>
            </a:r>
          </a:p>
          <a:p>
            <a:pPr eaLnBrk="1" hangingPunct="1"/>
            <a:r>
              <a:rPr lang="zh-CN" altLang="en-US" sz="2600" dirty="0"/>
              <a:t>维纳现代计算机五大原则</a:t>
            </a:r>
          </a:p>
          <a:p>
            <a:pPr eaLnBrk="1" hangingPunct="1"/>
            <a:r>
              <a:rPr lang="zh-CN" altLang="en-US" sz="2600" dirty="0"/>
              <a:t>计算机开关电路</a:t>
            </a:r>
          </a:p>
          <a:p>
            <a:pPr eaLnBrk="1" hangingPunct="1"/>
            <a:r>
              <a:rPr lang="zh-CN" altLang="en-US" sz="2600" dirty="0"/>
              <a:t>冯诺依曼计算机原理</a:t>
            </a:r>
          </a:p>
        </p:txBody>
      </p:sp>
    </p:spTree>
    <p:extLst>
      <p:ext uri="{BB962C8B-B14F-4D97-AF65-F5344CB8AC3E}">
        <p14:creationId xmlns:p14="http://schemas.microsoft.com/office/powerpoint/2010/main" val="28978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布尔代数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370177" cy="5637024"/>
          </a:xfrm>
        </p:spPr>
        <p:txBody>
          <a:bodyPr/>
          <a:lstStyle/>
          <a:p>
            <a:pPr algn="just"/>
            <a:r>
              <a:rPr lang="en-US" altLang="zh-CN" dirty="0"/>
              <a:t>1847</a:t>
            </a:r>
            <a:r>
              <a:rPr lang="zh-CN" altLang="en-US" dirty="0"/>
              <a:t>和</a:t>
            </a:r>
            <a:r>
              <a:rPr lang="en-US" altLang="zh-CN" dirty="0"/>
              <a:t>1854</a:t>
            </a:r>
            <a:r>
              <a:rPr lang="zh-CN" altLang="en-US" dirty="0"/>
              <a:t>年，英国数学家布尔发表了两部重要著作</a:t>
            </a:r>
            <a:r>
              <a:rPr lang="en-US" altLang="zh-CN" dirty="0"/>
              <a:t>《</a:t>
            </a:r>
            <a:r>
              <a:rPr lang="zh-CN" altLang="en-US" dirty="0"/>
              <a:t>逻辑的数学分析</a:t>
            </a:r>
            <a:r>
              <a:rPr lang="en-US" altLang="zh-CN" dirty="0"/>
              <a:t>》</a:t>
            </a:r>
            <a:r>
              <a:rPr lang="zh-CN" altLang="en-US" dirty="0"/>
              <a:t>和</a:t>
            </a:r>
            <a:r>
              <a:rPr lang="en-US" altLang="zh-CN" dirty="0"/>
              <a:t>《</a:t>
            </a:r>
            <a:r>
              <a:rPr lang="zh-CN" altLang="en-US" dirty="0"/>
              <a:t>思维规律的研究</a:t>
            </a:r>
            <a:r>
              <a:rPr lang="en-US" altLang="zh-CN" dirty="0"/>
              <a:t>》</a:t>
            </a:r>
            <a:r>
              <a:rPr lang="zh-CN" altLang="en-US" dirty="0"/>
              <a:t>，创立了逻辑代数。</a:t>
            </a:r>
          </a:p>
          <a:p>
            <a:pPr algn="just"/>
            <a:r>
              <a:rPr lang="zh-CN" altLang="en-US" dirty="0"/>
              <a:t>逻辑代数系统采用二进制，是现代电子计算机的数学和逻辑基础。</a:t>
            </a:r>
          </a:p>
          <a:p>
            <a:pPr algn="ctr"/>
            <a:endParaRPr lang="en-US" altLang="zh-CN" dirty="0"/>
          </a:p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40" y="1850066"/>
            <a:ext cx="3854597" cy="44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9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图林机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96959" cy="5637024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/>
              <a:t>1936</a:t>
            </a:r>
            <a:r>
              <a:rPr lang="zh-CN" altLang="en-US" sz="2400" dirty="0"/>
              <a:t>年，</a:t>
            </a:r>
            <a:r>
              <a:rPr lang="en-US" altLang="zh-CN" sz="2400" dirty="0"/>
              <a:t>24</a:t>
            </a:r>
            <a:r>
              <a:rPr lang="zh-CN" altLang="en-US" sz="2400" dirty="0"/>
              <a:t>岁的英国数学家图林发表著名论文</a:t>
            </a:r>
            <a:r>
              <a:rPr lang="en-US" altLang="zh-CN" sz="2400" dirty="0"/>
              <a:t>《</a:t>
            </a:r>
            <a:r>
              <a:rPr lang="zh-CN" altLang="en-US" sz="2400" dirty="0"/>
              <a:t>论可计算数及其在密码问题的应用</a:t>
            </a:r>
            <a:r>
              <a:rPr lang="en-US" altLang="zh-CN" sz="2400" dirty="0"/>
              <a:t>》</a:t>
            </a:r>
            <a:r>
              <a:rPr lang="zh-CN" altLang="en-US" sz="2400" dirty="0"/>
              <a:t>，提出了</a:t>
            </a:r>
            <a:r>
              <a:rPr lang="zh-CN" altLang="en-US" sz="2400" dirty="0">
                <a:latin typeface="宋体" pitchFamily="2" charset="-122"/>
              </a:rPr>
              <a:t>“</a:t>
            </a:r>
            <a:r>
              <a:rPr lang="zh-CN" altLang="en-US" sz="2400" dirty="0"/>
              <a:t>理想计算机</a:t>
            </a:r>
            <a:r>
              <a:rPr lang="zh-CN" altLang="en-US" sz="2400" dirty="0">
                <a:latin typeface="宋体" pitchFamily="2" charset="-122"/>
              </a:rPr>
              <a:t>”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C00000"/>
                </a:solidFill>
                <a:latin typeface="宋体" pitchFamily="2" charset="-122"/>
              </a:rPr>
              <a:t>“</a:t>
            </a:r>
            <a:r>
              <a:rPr lang="zh-CN" altLang="en-US" sz="2400" dirty="0">
                <a:solidFill>
                  <a:srgbClr val="C00000"/>
                </a:solidFill>
              </a:rPr>
              <a:t>图林机</a:t>
            </a:r>
            <a:r>
              <a:rPr lang="zh-CN" altLang="en-US" sz="2400" dirty="0">
                <a:latin typeface="宋体" pitchFamily="2" charset="-122"/>
              </a:rPr>
              <a:t>”</a:t>
            </a:r>
            <a:endParaRPr lang="en-US" altLang="zh-CN" sz="2400" dirty="0"/>
          </a:p>
          <a:p>
            <a:pPr algn="just"/>
            <a:r>
              <a:rPr lang="zh-CN" altLang="en-US" sz="2400" dirty="0"/>
              <a:t>图林通过数学证明得出理论上存在</a:t>
            </a:r>
            <a:r>
              <a:rPr lang="zh-CN" altLang="en-US" sz="2400" dirty="0">
                <a:latin typeface="宋体" pitchFamily="2" charset="-122"/>
              </a:rPr>
              <a:t>“</a:t>
            </a:r>
            <a:r>
              <a:rPr lang="zh-CN" altLang="en-US" sz="2400" dirty="0"/>
              <a:t>通用图林机</a:t>
            </a:r>
            <a:r>
              <a:rPr lang="zh-CN" altLang="en-US" sz="2400" dirty="0">
                <a:latin typeface="宋体" pitchFamily="2" charset="-122"/>
              </a:rPr>
              <a:t>”</a:t>
            </a:r>
            <a:r>
              <a:rPr lang="zh-CN" altLang="en-US" sz="2400" dirty="0"/>
              <a:t>，这为可计算性的概念提供了严格的数学定义，图林机成为现代通用数字计算机的数学模型，它证明通用数字计算机是可以制造出来的</a:t>
            </a:r>
          </a:p>
          <a:p>
            <a:pPr algn="just"/>
            <a:r>
              <a:rPr lang="zh-CN" altLang="en-US" sz="2400" dirty="0"/>
              <a:t>现代通用数字计算机的数学模型</a:t>
            </a:r>
          </a:p>
          <a:p>
            <a:pPr algn="just"/>
            <a:r>
              <a:rPr lang="en-US" altLang="zh-CN" sz="2400" dirty="0"/>
              <a:t>1940</a:t>
            </a:r>
            <a:r>
              <a:rPr lang="zh-CN" altLang="en-US" sz="2400" dirty="0"/>
              <a:t>年著名论文</a:t>
            </a:r>
            <a:r>
              <a:rPr lang="en-US" altLang="zh-CN" sz="2400" dirty="0"/>
              <a:t>《</a:t>
            </a:r>
            <a:r>
              <a:rPr lang="zh-CN" altLang="en-US" sz="2400" dirty="0"/>
              <a:t>计算机能思考吗？</a:t>
            </a:r>
            <a:r>
              <a:rPr lang="en-US" altLang="zh-CN" sz="2400" dirty="0"/>
              <a:t>》</a:t>
            </a:r>
            <a:r>
              <a:rPr lang="zh-CN" altLang="en-US" sz="2400" dirty="0"/>
              <a:t>，对人工智能进行了探索，并设计了著名的</a:t>
            </a:r>
            <a:r>
              <a:rPr lang="zh-CN" altLang="en-US" sz="2400" dirty="0">
                <a:latin typeface="宋体" pitchFamily="2" charset="-122"/>
              </a:rPr>
              <a:t>“</a:t>
            </a:r>
            <a:r>
              <a:rPr lang="zh-CN" altLang="en-US" sz="2400" dirty="0"/>
              <a:t>图林测验</a:t>
            </a:r>
            <a:r>
              <a:rPr lang="zh-CN" altLang="en-US" sz="2400" dirty="0">
                <a:latin typeface="宋体" pitchFamily="2" charset="-122"/>
              </a:rPr>
              <a:t>”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algn="just"/>
            <a:r>
              <a:rPr lang="en-US" altLang="zh-CN" sz="2400" dirty="0"/>
              <a:t>1954</a:t>
            </a:r>
            <a:r>
              <a:rPr lang="zh-CN" altLang="en-US" sz="2400" dirty="0"/>
              <a:t>年图林英年早逝，年仅</a:t>
            </a:r>
            <a:r>
              <a:rPr lang="en-US" altLang="zh-CN" sz="2400" dirty="0"/>
              <a:t>42</a:t>
            </a:r>
            <a:r>
              <a:rPr lang="zh-CN" altLang="en-US" sz="2400" dirty="0"/>
              <a:t>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092" y="4478773"/>
            <a:ext cx="3096344" cy="21010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53" y="998866"/>
            <a:ext cx="2424223" cy="327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6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Turing Machine, 1936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An abstract model of a computing machine</a:t>
            </a:r>
          </a:p>
          <a:p>
            <a:pPr lvl="1">
              <a:lnSpc>
                <a:spcPct val="130000"/>
              </a:lnSpc>
            </a:pPr>
            <a:r>
              <a:rPr lang="en-US" altLang="zh-CN" sz="1800" dirty="0"/>
              <a:t>- a finite state machine</a:t>
            </a:r>
          </a:p>
          <a:p>
            <a:pPr lvl="1">
              <a:lnSpc>
                <a:spcPct val="130000"/>
              </a:lnSpc>
            </a:pPr>
            <a:r>
              <a:rPr lang="en-US" altLang="zh-CN" sz="1800" dirty="0"/>
              <a:t>- a read/write head</a:t>
            </a:r>
          </a:p>
          <a:p>
            <a:pPr lvl="1">
              <a:lnSpc>
                <a:spcPct val="130000"/>
              </a:lnSpc>
            </a:pPr>
            <a:r>
              <a:rPr lang="en-US" altLang="zh-CN" sz="1800" dirty="0"/>
              <a:t>- an infinite </a:t>
            </a:r>
            <a:r>
              <a:rPr lang="en-US" altLang="zh-CN" sz="1800" dirty="0" err="1"/>
              <a:t>scannable</a:t>
            </a:r>
            <a:r>
              <a:rPr lang="en-US" altLang="zh-CN" sz="1800" dirty="0"/>
              <a:t> tape of symbols (e.g., 0s and 1s)</a:t>
            </a:r>
          </a:p>
          <a:p>
            <a:pPr>
              <a:lnSpc>
                <a:spcPct val="130000"/>
              </a:lnSpc>
              <a:buFont typeface="Wingdings" pitchFamily="2" charset="2"/>
              <a:buChar char="p"/>
            </a:pPr>
            <a:r>
              <a:rPr lang="en-US" altLang="zh-CN" sz="2000" dirty="0"/>
              <a:t>Any conceivable algorithm can be reduced to a Turing machine</a:t>
            </a:r>
          </a:p>
          <a:p>
            <a:pPr>
              <a:lnSpc>
                <a:spcPct val="130000"/>
              </a:lnSpc>
              <a:buFont typeface="Wingdings" pitchFamily="2" charset="2"/>
              <a:buChar char="p"/>
            </a:pPr>
            <a:r>
              <a:rPr lang="en-US" altLang="zh-CN" sz="2000" dirty="0"/>
              <a:t>A universal machine: can emulate any conceivable computing mechanism</a:t>
            </a:r>
          </a:p>
          <a:p>
            <a:pPr>
              <a:lnSpc>
                <a:spcPct val="100000"/>
              </a:lnSpc>
            </a:pPr>
            <a:endParaRPr lang="en-US" altLang="zh-CN" sz="1700" dirty="0"/>
          </a:p>
          <a:p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5086" y="3844622"/>
            <a:ext cx="9388335" cy="248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755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1940</a:t>
            </a:r>
            <a:r>
              <a:rPr lang="zh-CN" altLang="en-US" dirty="0"/>
              <a:t>年 维纳现代计算机五原则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9953350" cy="56370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美国科学家维纳阐述了现代计算机的五点设计原则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数字式而不是模拟式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以电子元件构成并尽量减少机械装置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采用二进制而不是十进制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内部存放计算表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内部存储数据。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1948</a:t>
            </a:r>
            <a:r>
              <a:rPr lang="zh-CN" altLang="en-US" sz="2400" dirty="0"/>
              <a:t>年完成了著作</a:t>
            </a:r>
            <a:r>
              <a:rPr lang="en-US" altLang="zh-CN" sz="2400" dirty="0"/>
              <a:t>《</a:t>
            </a:r>
            <a:r>
              <a:rPr lang="zh-CN" altLang="en-US" sz="2400" dirty="0"/>
              <a:t>控制论</a:t>
            </a:r>
            <a:r>
              <a:rPr lang="en-US" altLang="zh-CN" sz="2400" dirty="0"/>
              <a:t>》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控制论的创始人，对计算机发展和人工智能的研究产生了深刻的影响。</a:t>
            </a:r>
          </a:p>
          <a:p>
            <a:pPr lvl="1">
              <a:lnSpc>
                <a:spcPct val="110000"/>
              </a:lnSpc>
            </a:pPr>
            <a:endParaRPr lang="zh-CN" altLang="en-US" sz="1900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40" y="1850065"/>
            <a:ext cx="4742462" cy="289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74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计算机开关电路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7178252" cy="5637024"/>
          </a:xfrm>
        </p:spPr>
        <p:txBody>
          <a:bodyPr/>
          <a:lstStyle/>
          <a:p>
            <a:pPr algn="just"/>
            <a:r>
              <a:rPr lang="en-US" altLang="zh-CN" dirty="0"/>
              <a:t>1938</a:t>
            </a:r>
            <a:r>
              <a:rPr lang="zh-CN" altLang="en-US" dirty="0"/>
              <a:t>年，信息论的创始人、美国科学家香农发表论文</a:t>
            </a:r>
            <a:r>
              <a:rPr lang="en-US" altLang="zh-CN" dirty="0"/>
              <a:t>《</a:t>
            </a:r>
            <a:r>
              <a:rPr lang="zh-CN" altLang="en-US" dirty="0"/>
              <a:t>继电器和开关电路的符号分析</a:t>
            </a:r>
            <a:r>
              <a:rPr lang="en-US" altLang="zh-CN" dirty="0"/>
              <a:t>》</a:t>
            </a:r>
          </a:p>
          <a:p>
            <a:pPr algn="just"/>
            <a:r>
              <a:rPr lang="zh-CN" altLang="en-US" dirty="0"/>
              <a:t>首次阐述了如何将布尔代数运用于逻辑电路，奠定了现代电子计算机开关电路的理论基础。</a:t>
            </a:r>
          </a:p>
          <a:p>
            <a:pPr algn="just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038DC3F-C1C8-4C10-A9E5-B55FCCDDB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"/>
          <a:stretch/>
        </p:blipFill>
        <p:spPr>
          <a:xfrm>
            <a:off x="7900531" y="1477926"/>
            <a:ext cx="3340458" cy="48378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09A3E918-1990-44A3-A694-56E8888B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89" y="3695189"/>
            <a:ext cx="2659663" cy="262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C440868-170B-4D87-A461-938071D4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最古老的计算工具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5CDCB6D-3A46-40E9-A3C1-6FC07D77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319" y="1228767"/>
            <a:ext cx="6359634" cy="520442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算筹春秋时期出现。纵式和横式表示自然数，可进行加减乘除、开方及其它的代数计算。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一纵十横，百立千僵 ，</a:t>
            </a:r>
            <a:r>
              <a:rPr lang="zh-CN" altLang="en-US" sz="2400" dirty="0">
                <a:latin typeface="宋体" pitchFamily="2" charset="-122"/>
              </a:rPr>
              <a:t>“</a:t>
            </a:r>
            <a:r>
              <a:rPr lang="zh-CN" altLang="en-US" sz="2400" b="1" dirty="0">
                <a:solidFill>
                  <a:schemeClr val="accent2"/>
                </a:solidFill>
              </a:rPr>
              <a:t>运筹帷幄</a:t>
            </a:r>
            <a:r>
              <a:rPr lang="zh-CN" altLang="en-US" sz="2400" dirty="0">
                <a:latin typeface="宋体" pitchFamily="2" charset="-122"/>
              </a:rPr>
              <a:t>”。</a:t>
            </a:r>
            <a:endParaRPr lang="zh-CN" altLang="en-US" sz="2400" dirty="0"/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可表示负数，红筹表示正数，黑筹表示负数。这种运算工具和运算方法，在当时世界上是独一无二的。 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祖冲之用</a:t>
            </a:r>
            <a:r>
              <a:rPr lang="en-US" altLang="zh-CN" sz="2400" dirty="0"/>
              <a:t>15</a:t>
            </a:r>
            <a:r>
              <a:rPr lang="zh-CN" altLang="en-US" sz="2400" dirty="0"/>
              <a:t>年时间计算圆周率，精确到小数点后</a:t>
            </a:r>
            <a:r>
              <a:rPr lang="en-US" altLang="zh-CN" sz="2400" dirty="0"/>
              <a:t>7</a:t>
            </a:r>
            <a:r>
              <a:rPr lang="zh-CN" altLang="en-US" sz="2400" dirty="0"/>
              <a:t>位。</a:t>
            </a:r>
          </a:p>
          <a:p>
            <a:pPr algn="just"/>
            <a:endParaRPr lang="zh-CN" altLang="en-US" sz="2400" dirty="0"/>
          </a:p>
          <a:p>
            <a:pPr algn="just"/>
            <a:endParaRPr lang="zh-CN" altLang="en-US" sz="2400" dirty="0"/>
          </a:p>
        </p:txBody>
      </p:sp>
      <p:sp>
        <p:nvSpPr>
          <p:cNvPr id="8" name="文本占位符 8">
            <a:extLst>
              <a:ext uri="{FF2B5EF4-FFF2-40B4-BE49-F238E27FC236}">
                <a16:creationId xmlns="" xmlns:a16="http://schemas.microsoft.com/office/drawing/2014/main" id="{DE05C824-CD1D-49A9-8BF2-377C0D4A2D24}"/>
              </a:ext>
            </a:extLst>
          </p:cNvPr>
          <p:cNvSpPr txBox="1">
            <a:spLocks/>
          </p:cNvSpPr>
          <p:nvPr/>
        </p:nvSpPr>
        <p:spPr>
          <a:xfrm>
            <a:off x="382942" y="1111310"/>
            <a:ext cx="4662121" cy="52044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9" name="Picture 4" descr="1-04">
            <a:extLst>
              <a:ext uri="{FF2B5EF4-FFF2-40B4-BE49-F238E27FC236}">
                <a16:creationId xmlns="" xmlns:a16="http://schemas.microsoft.com/office/drawing/2014/main" id="{2BB8A1D9-BA41-490B-8529-60BE6BC55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5785" y="1228767"/>
            <a:ext cx="3536434" cy="3783985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10" name="Picture 5" descr="1-2-3.jpg (17158 bytes)">
            <a:extLst>
              <a:ext uri="{FF2B5EF4-FFF2-40B4-BE49-F238E27FC236}">
                <a16:creationId xmlns="" xmlns:a16="http://schemas.microsoft.com/office/drawing/2014/main" id="{261BD5BF-F3E0-47FE-9E0C-A5DA0704E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247" y="5130209"/>
            <a:ext cx="3589972" cy="907443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</p:pic>
    </p:spTree>
    <p:extLst>
      <p:ext uri="{BB962C8B-B14F-4D97-AF65-F5344CB8AC3E}">
        <p14:creationId xmlns:p14="http://schemas.microsoft.com/office/powerpoint/2010/main" val="369938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build="p" animBg="1"/>
      <p:bldP spid="10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1946-1959  </a:t>
            </a:r>
            <a:r>
              <a:rPr lang="zh-CN" altLang="en-US" dirty="0"/>
              <a:t>第一代电子管计算机时代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46485" cy="5637024"/>
          </a:xfrm>
        </p:spPr>
        <p:txBody>
          <a:bodyPr/>
          <a:lstStyle/>
          <a:p>
            <a:pPr marL="449263" indent="-449263">
              <a:lnSpc>
                <a:spcPct val="130000"/>
              </a:lnSpc>
            </a:pPr>
            <a:r>
              <a:rPr lang="en-US" altLang="zh-CN" sz="2400" dirty="0"/>
              <a:t>UNIVAC   </a:t>
            </a:r>
            <a:r>
              <a:rPr lang="zh-CN" altLang="en-US" sz="2400" dirty="0"/>
              <a:t>埃克特和莫克利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华文新魏" pitchFamily="2" charset="-122"/>
              </a:rPr>
              <a:t>第一个进行批量生产的计算机</a:t>
            </a:r>
            <a:endParaRPr lang="en-US" altLang="zh-CN" dirty="0">
              <a:latin typeface="华文新魏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华文新魏" pitchFamily="2" charset="-122"/>
              </a:rPr>
              <a:t>1951</a:t>
            </a:r>
            <a:r>
              <a:rPr lang="zh-CN" altLang="en-US" dirty="0">
                <a:latin typeface="华文新魏" pitchFamily="2" charset="-122"/>
              </a:rPr>
              <a:t>年，电脑开始走出实验室服务于社会与公众</a:t>
            </a:r>
            <a:endParaRPr lang="en-US" altLang="zh-CN" dirty="0">
              <a:latin typeface="华文新魏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华文新魏" pitchFamily="2" charset="-122"/>
              </a:rPr>
              <a:t>1952</a:t>
            </a:r>
            <a:r>
              <a:rPr lang="zh-CN" altLang="en-US" dirty="0">
                <a:latin typeface="华文新魏" pitchFamily="2" charset="-122"/>
              </a:rPr>
              <a:t>年，</a:t>
            </a:r>
            <a:r>
              <a:rPr lang="en-US" altLang="zh-CN" dirty="0">
                <a:latin typeface="华文新魏" pitchFamily="2" charset="-122"/>
              </a:rPr>
              <a:t>UNIVAC</a:t>
            </a:r>
            <a:r>
              <a:rPr lang="zh-CN" altLang="en-US" dirty="0">
                <a:latin typeface="华文新魏" pitchFamily="2" charset="-122"/>
              </a:rPr>
              <a:t>因准确地预测美国总统大选结果</a:t>
            </a:r>
          </a:p>
          <a:p>
            <a:pPr marL="449263" indent="-449263">
              <a:lnSpc>
                <a:spcPct val="130000"/>
              </a:lnSpc>
            </a:pPr>
            <a:r>
              <a:rPr lang="en-US" altLang="zh-CN" sz="2400" dirty="0"/>
              <a:t>EDVAC  </a:t>
            </a:r>
            <a:r>
              <a:rPr lang="zh-CN" altLang="en-US" sz="2400" dirty="0"/>
              <a:t>冯诺依曼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华文新魏" pitchFamily="2" charset="-122"/>
              </a:rPr>
              <a:t>1950</a:t>
            </a:r>
            <a:r>
              <a:rPr lang="zh-CN" altLang="en-US" dirty="0">
                <a:latin typeface="华文新魏" pitchFamily="2" charset="-122"/>
              </a:rPr>
              <a:t>问世的第一台并行计算机</a:t>
            </a:r>
            <a:r>
              <a:rPr lang="en-US" altLang="zh-CN" dirty="0">
                <a:latin typeface="华文新魏" pitchFamily="2" charset="-122"/>
              </a:rPr>
              <a:t>EDVAC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华文新魏" pitchFamily="2" charset="-122"/>
              </a:rPr>
              <a:t>首次实现了冯</a:t>
            </a:r>
            <a:r>
              <a:rPr lang="en-US" altLang="zh-CN" dirty="0">
                <a:latin typeface="华文新魏" pitchFamily="2" charset="-122"/>
              </a:rPr>
              <a:t>·</a:t>
            </a:r>
            <a:r>
              <a:rPr lang="zh-CN" altLang="en-US" dirty="0">
                <a:latin typeface="华文新魏" pitchFamily="2" charset="-122"/>
              </a:rPr>
              <a:t>诺依曼的两个重要设想：存储程序和采用二进制</a:t>
            </a:r>
          </a:p>
          <a:p>
            <a:pPr marL="449263" indent="-449263">
              <a:lnSpc>
                <a:spcPct val="130000"/>
              </a:lnSpc>
            </a:pPr>
            <a:r>
              <a:rPr lang="en-US" altLang="zh-CN" sz="2400" dirty="0"/>
              <a:t>IBM  701</a:t>
            </a:r>
          </a:p>
          <a:p>
            <a:pPr lvl="1">
              <a:lnSpc>
                <a:spcPct val="130000"/>
              </a:lnSpc>
            </a:pPr>
            <a:r>
              <a:rPr lang="en-US" altLang="zh-CN" dirty="0">
                <a:latin typeface="华文新魏" pitchFamily="2" charset="-122"/>
              </a:rPr>
              <a:t>1952</a:t>
            </a:r>
            <a:r>
              <a:rPr lang="zh-CN" altLang="en-US" dirty="0">
                <a:latin typeface="华文新魏" pitchFamily="2" charset="-122"/>
              </a:rPr>
              <a:t>年</a:t>
            </a:r>
            <a:r>
              <a:rPr lang="en-US" altLang="zh-CN" dirty="0">
                <a:latin typeface="华文新魏" pitchFamily="2" charset="-122"/>
              </a:rPr>
              <a:t>IBM 701</a:t>
            </a:r>
            <a:r>
              <a:rPr lang="zh-CN" altLang="en-US" dirty="0">
                <a:latin typeface="华文新魏" pitchFamily="2" charset="-122"/>
              </a:rPr>
              <a:t>在商战中击败</a:t>
            </a:r>
            <a:r>
              <a:rPr lang="en-US" altLang="zh-CN" dirty="0">
                <a:latin typeface="华文新魏" pitchFamily="2" charset="-122"/>
              </a:rPr>
              <a:t>UNIVAC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华文新魏" pitchFamily="2" charset="-122"/>
              </a:rPr>
              <a:t>使</a:t>
            </a:r>
            <a:r>
              <a:rPr lang="en-US" altLang="zh-CN" dirty="0">
                <a:latin typeface="华文新魏" pitchFamily="2" charset="-122"/>
              </a:rPr>
              <a:t>IBM</a:t>
            </a:r>
            <a:r>
              <a:rPr lang="zh-CN" altLang="en-US" dirty="0">
                <a:latin typeface="华文新魏" pitchFamily="2" charset="-122"/>
              </a:rPr>
              <a:t>实现了全面的转型，奠定</a:t>
            </a:r>
            <a:r>
              <a:rPr lang="en-US" altLang="zh-CN" dirty="0">
                <a:latin typeface="华文新魏" pitchFamily="2" charset="-122"/>
              </a:rPr>
              <a:t>IBM</a:t>
            </a:r>
            <a:r>
              <a:rPr lang="zh-CN" altLang="en-US" dirty="0">
                <a:latin typeface="华文新魏" pitchFamily="2" charset="-122"/>
              </a:rPr>
              <a:t>产业霸主地位</a:t>
            </a:r>
            <a:endParaRPr lang="en-US" altLang="zh-CN" dirty="0">
              <a:latin typeface="华文新魏" pitchFamily="2" charset="-122"/>
            </a:endParaRPr>
          </a:p>
          <a:p>
            <a:pPr lvl="1">
              <a:lnSpc>
                <a:spcPct val="130000"/>
              </a:lnSpc>
            </a:pPr>
            <a:r>
              <a:rPr lang="zh-CN" altLang="en-US" dirty="0"/>
              <a:t>负责人杰里尔</a:t>
            </a:r>
            <a:r>
              <a:rPr lang="en-US" altLang="zh-CN" dirty="0"/>
              <a:t>.</a:t>
            </a:r>
            <a:r>
              <a:rPr lang="zh-CN" altLang="en-US" dirty="0"/>
              <a:t>哈达德   纳撒尼尔</a:t>
            </a:r>
            <a:r>
              <a:rPr lang="en-US" altLang="zh-CN" dirty="0"/>
              <a:t>.</a:t>
            </a:r>
            <a:r>
              <a:rPr lang="zh-CN" altLang="en-US" dirty="0"/>
              <a:t>罗切斯特  </a:t>
            </a:r>
            <a:r>
              <a:rPr lang="en-US" altLang="zh-CN" dirty="0"/>
              <a:t>IEEE</a:t>
            </a:r>
            <a:r>
              <a:rPr lang="zh-CN" altLang="en-US" dirty="0"/>
              <a:t>先驱奖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45" y="5148034"/>
            <a:ext cx="1199171" cy="120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9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存储器的出现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1951</a:t>
            </a:r>
            <a:r>
              <a:rPr lang="zh-CN" altLang="en-US" dirty="0"/>
              <a:t>年，中国移民王安发明了磁芯存储器，</a:t>
            </a:r>
            <a:r>
              <a:rPr lang="en-US" altLang="zh-CN" dirty="0"/>
              <a:t>IBM</a:t>
            </a:r>
            <a:r>
              <a:rPr lang="zh-CN" altLang="en-US" dirty="0"/>
              <a:t>于</a:t>
            </a:r>
            <a:r>
              <a:rPr lang="en-US" altLang="zh-CN" dirty="0"/>
              <a:t>1956</a:t>
            </a:r>
            <a:r>
              <a:rPr lang="zh-CN" altLang="en-US" dirty="0"/>
              <a:t>年购买了这项技术专利。</a:t>
            </a:r>
          </a:p>
        </p:txBody>
      </p:sp>
      <p:pic>
        <p:nvPicPr>
          <p:cNvPr id="67595" name="Picture 6" descr="2-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7131" y="2543554"/>
            <a:ext cx="3614152" cy="3175000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52" y="2543554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比尔</a:t>
            </a:r>
            <a:r>
              <a:rPr lang="en-US" altLang="zh-CN">
                <a:latin typeface="Arial" charset="0"/>
              </a:rPr>
              <a:t>·</a:t>
            </a:r>
            <a:r>
              <a:rPr lang="zh-CN" altLang="en-US"/>
              <a:t>盖茨曾说过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idx="1"/>
          </p:nvPr>
        </p:nvSpPr>
        <p:spPr>
          <a:xfrm>
            <a:off x="627321" y="1008112"/>
            <a:ext cx="11153553" cy="3429000"/>
          </a:xfrm>
        </p:spPr>
        <p:txBody>
          <a:bodyPr/>
          <a:lstStyle/>
          <a:p>
            <a:pPr eaLnBrk="1" hangingPunct="1"/>
            <a:r>
              <a:rPr lang="zh-CN" altLang="en-US" dirty="0"/>
              <a:t>如果在</a:t>
            </a:r>
            <a:r>
              <a:rPr lang="en-US" altLang="zh-CN" dirty="0"/>
              <a:t>80</a:t>
            </a:r>
            <a:r>
              <a:rPr lang="zh-CN" altLang="en-US" dirty="0"/>
              <a:t>年代那位</a:t>
            </a:r>
            <a:r>
              <a:rPr lang="zh-CN" altLang="en-US" dirty="0">
                <a:latin typeface="宋体" pitchFamily="2" charset="-122"/>
              </a:rPr>
              <a:t>“</a:t>
            </a:r>
            <a:r>
              <a:rPr lang="zh-CN" altLang="en-US" dirty="0"/>
              <a:t>眼光远大的工程师</a:t>
            </a:r>
            <a:r>
              <a:rPr lang="zh-CN" altLang="en-US" dirty="0">
                <a:latin typeface="宋体" pitchFamily="2" charset="-122"/>
              </a:rPr>
              <a:t>”</a:t>
            </a:r>
            <a:r>
              <a:rPr lang="zh-CN" altLang="en-US" dirty="0"/>
              <a:t>没有贻误战机的话，今天可能就没有什么微软公司了。</a:t>
            </a:r>
            <a:r>
              <a:rPr lang="zh-CN" altLang="en-US" dirty="0">
                <a:latin typeface="宋体" pitchFamily="2" charset="-122"/>
              </a:rPr>
              <a:t>“</a:t>
            </a:r>
            <a:r>
              <a:rPr lang="zh-CN" altLang="en-US" dirty="0"/>
              <a:t>我可能就在某个地方成了一位数学家，或一位律师，而我少年时代在个人计算机方面的迷恋 只会成为我个人的某种遥远的回忆。</a:t>
            </a:r>
            <a:r>
              <a:rPr lang="zh-CN" altLang="en-US" dirty="0">
                <a:latin typeface="宋体" pitchFamily="2" charset="-122"/>
              </a:rPr>
              <a:t>”</a:t>
            </a:r>
            <a:r>
              <a:rPr lang="zh-CN" altLang="en-US" dirty="0"/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17" y="2807758"/>
            <a:ext cx="3462104" cy="35244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62" y="3983877"/>
            <a:ext cx="4357156" cy="236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高级语言的出现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1955</a:t>
            </a:r>
            <a:r>
              <a:rPr lang="zh-CN" altLang="en-US" dirty="0"/>
              <a:t>年，</a:t>
            </a:r>
            <a:r>
              <a:rPr lang="en-US" altLang="zh-CN" dirty="0"/>
              <a:t>IBM</a:t>
            </a:r>
            <a:r>
              <a:rPr lang="zh-CN" altLang="en-US" dirty="0"/>
              <a:t>公司的巴克斯研制成功第一个高级程序语言</a:t>
            </a:r>
            <a:r>
              <a:rPr lang="en-US" altLang="zh-CN" dirty="0"/>
              <a:t>FORTRAN</a:t>
            </a:r>
            <a:r>
              <a:rPr lang="zh-CN" altLang="en-US" dirty="0"/>
              <a:t>，它被广泛用于科学计算。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906" y="4426864"/>
            <a:ext cx="1523883" cy="15276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946" y="2572452"/>
            <a:ext cx="1975619" cy="13405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30" y="2462027"/>
            <a:ext cx="2403810" cy="37606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85" y="2462027"/>
            <a:ext cx="2953498" cy="377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9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1959-1964 </a:t>
            </a:r>
            <a:r>
              <a:rPr lang="zh-CN" altLang="en-US" dirty="0"/>
              <a:t>晶体管造就第二代计算机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80729"/>
            <a:ext cx="11027238" cy="453072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华文新魏" pitchFamily="2" charset="-122"/>
              </a:rPr>
              <a:t>1947</a:t>
            </a:r>
            <a:r>
              <a:rPr lang="zh-CN" altLang="en-US" dirty="0">
                <a:latin typeface="华文新魏" pitchFamily="2" charset="-122"/>
              </a:rPr>
              <a:t>年，贝尔实验室肖克莱、巴丁、布拉顿发明点触型晶体管；</a:t>
            </a:r>
            <a:r>
              <a:rPr lang="en-US" altLang="zh-CN" dirty="0">
                <a:latin typeface="华文新魏" pitchFamily="2" charset="-122"/>
              </a:rPr>
              <a:t>1950</a:t>
            </a:r>
            <a:r>
              <a:rPr lang="zh-CN" altLang="en-US" dirty="0">
                <a:latin typeface="华文新魏" pitchFamily="2" charset="-122"/>
              </a:rPr>
              <a:t>年又发明了面结型晶体管。</a:t>
            </a:r>
          </a:p>
          <a:p>
            <a:pPr eaLnBrk="1" hangingPunct="1"/>
            <a:r>
              <a:rPr lang="zh-CN" altLang="en-US" dirty="0">
                <a:latin typeface="华文新魏" pitchFamily="2" charset="-122"/>
              </a:rPr>
              <a:t>晶体管体积小、重量轻、寿命长、发热少、功耗低，电子线路结构大大改观，运算速度大幅提高。</a:t>
            </a:r>
          </a:p>
          <a:p>
            <a:pPr eaLnBrk="1" hangingPunct="1"/>
            <a:r>
              <a:rPr lang="zh-CN" altLang="en-US" dirty="0">
                <a:latin typeface="华文新魏" pitchFamily="2" charset="-122"/>
              </a:rPr>
              <a:t>肖克莱（左）、巴丁（中）、布拉顿（右）于</a:t>
            </a:r>
            <a:r>
              <a:rPr lang="en-US" altLang="zh-CN" dirty="0">
                <a:latin typeface="华文新魏" pitchFamily="2" charset="-122"/>
              </a:rPr>
              <a:t>1956</a:t>
            </a:r>
            <a:r>
              <a:rPr lang="zh-CN" altLang="en-US" dirty="0">
                <a:latin typeface="华文新魏" pitchFamily="2" charset="-122"/>
              </a:rPr>
              <a:t>年共同获得诺贝尔物理学奖。</a:t>
            </a:r>
          </a:p>
        </p:txBody>
      </p:sp>
      <p:pic>
        <p:nvPicPr>
          <p:cNvPr id="70661" name="Picture 4" descr="2-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2597" y="4351970"/>
            <a:ext cx="3240088" cy="1522413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128301" y="4483434"/>
            <a:ext cx="2058988" cy="1295400"/>
            <a:chOff x="576" y="3024"/>
            <a:chExt cx="1297" cy="816"/>
          </a:xfrm>
        </p:grpSpPr>
        <p:pic>
          <p:nvPicPr>
            <p:cNvPr id="7066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6" y="3024"/>
              <a:ext cx="447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664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536" y="3072"/>
              <a:ext cx="337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65" name="Line 8"/>
            <p:cNvSpPr>
              <a:spLocks noChangeShapeType="1"/>
            </p:cNvSpPr>
            <p:nvPr/>
          </p:nvSpPr>
          <p:spPr bwMode="auto">
            <a:xfrm>
              <a:off x="1056" y="3360"/>
              <a:ext cx="43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i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403" y="4351970"/>
            <a:ext cx="1522413" cy="152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八叛逆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" t="2116" b="2632"/>
          <a:stretch/>
        </p:blipFill>
        <p:spPr>
          <a:xfrm>
            <a:off x="2012157" y="753931"/>
            <a:ext cx="7970043" cy="5723743"/>
          </a:xfrm>
        </p:spPr>
      </p:pic>
    </p:spTree>
    <p:extLst>
      <p:ext uri="{BB962C8B-B14F-4D97-AF65-F5344CB8AC3E}">
        <p14:creationId xmlns:p14="http://schemas.microsoft.com/office/powerpoint/2010/main" val="24038294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1959-1964 </a:t>
            </a:r>
            <a:r>
              <a:rPr lang="zh-CN" altLang="en-US" dirty="0"/>
              <a:t>晶体管造就第二代计算机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91541" y="1330859"/>
            <a:ext cx="2950736" cy="3406834"/>
          </a:xfrm>
        </p:spPr>
        <p:txBody>
          <a:bodyPr>
            <a:normAutofit/>
          </a:bodyPr>
          <a:lstStyle/>
          <a:p>
            <a:pPr algn="just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1954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年美国贝尔实验室于研制成功第一台使用晶体管的第二代计算机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TRADIC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。相比采用定点运算的第一代计算机，第二代计算机普遍增加了浮点运算，计算能力实现了一次飞跃。</a:t>
            </a:r>
          </a:p>
          <a:p>
            <a:pPr algn="just"/>
            <a:endParaRPr lang="zh-CN" altLang="en-US" sz="2400" dirty="0"/>
          </a:p>
        </p:txBody>
      </p:sp>
      <p:sp>
        <p:nvSpPr>
          <p:cNvPr id="14" name="内容占位符 2">
            <a:extLst>
              <a:ext uri="{FF2B5EF4-FFF2-40B4-BE49-F238E27FC236}">
                <a16:creationId xmlns="" xmlns:a16="http://schemas.microsoft.com/office/drawing/2014/main" id="{15DBF8DB-F4B9-4FC8-A2A8-97A8F41D02DE}"/>
              </a:ext>
            </a:extLst>
          </p:cNvPr>
          <p:cNvSpPr txBox="1">
            <a:spLocks/>
          </p:cNvSpPr>
          <p:nvPr/>
        </p:nvSpPr>
        <p:spPr>
          <a:xfrm>
            <a:off x="6730544" y="3737191"/>
            <a:ext cx="4650241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4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IBM1958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年制成的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1401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及后续的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1410/1440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系列计算机，是第二代计算机中的代表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="" xmlns:a16="http://schemas.microsoft.com/office/drawing/2014/main" id="{ABCBAC53-2DC7-4BE5-A77D-5290146CF4B7}"/>
              </a:ext>
            </a:extLst>
          </p:cNvPr>
          <p:cNvSpPr txBox="1">
            <a:spLocks/>
          </p:cNvSpPr>
          <p:nvPr/>
        </p:nvSpPr>
        <p:spPr>
          <a:xfrm>
            <a:off x="677670" y="5022674"/>
            <a:ext cx="10986246" cy="12528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400" dirty="0"/>
              <a:t>二代计算机除了用于科学计算，还逐渐被工商企业用来进行商务处理</a:t>
            </a:r>
            <a:endParaRPr lang="en-US" altLang="zh-CN" sz="2400" dirty="0"/>
          </a:p>
          <a:p>
            <a:pPr algn="just"/>
            <a:r>
              <a:rPr lang="zh-CN" altLang="en-US" sz="2400" dirty="0"/>
              <a:t>高级语言</a:t>
            </a:r>
            <a:r>
              <a:rPr lang="en-US" altLang="zh-CN" sz="2400" dirty="0"/>
              <a:t>FORTRAN</a:t>
            </a:r>
            <a:r>
              <a:rPr lang="zh-CN" altLang="en-US" sz="2400" dirty="0"/>
              <a:t>和</a:t>
            </a:r>
            <a:r>
              <a:rPr lang="en-US" altLang="zh-CN" sz="2400" dirty="0"/>
              <a:t>COBOL</a:t>
            </a:r>
            <a:r>
              <a:rPr lang="zh-CN" altLang="en-US" sz="2400" dirty="0"/>
              <a:t>因此也得到了广泛应用。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5F8BFDDE-899D-4C3B-81AD-0DD6B557865B}"/>
              </a:ext>
            </a:extLst>
          </p:cNvPr>
          <p:cNvGrpSpPr/>
          <p:nvPr/>
        </p:nvGrpSpPr>
        <p:grpSpPr>
          <a:xfrm>
            <a:off x="811215" y="1278538"/>
            <a:ext cx="2571076" cy="3223227"/>
            <a:chOff x="811215" y="1097783"/>
            <a:chExt cx="2571076" cy="3223227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F80255F8-A170-48A5-BB4B-46964FA6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1215" y="1097783"/>
              <a:ext cx="2571076" cy="2853895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="" xmlns:a16="http://schemas.microsoft.com/office/drawing/2014/main" id="{77C944BE-CA93-431D-81AD-DAF2B66E87D5}"/>
                </a:ext>
              </a:extLst>
            </p:cNvPr>
            <p:cNvSpPr/>
            <p:nvPr/>
          </p:nvSpPr>
          <p:spPr>
            <a:xfrm>
              <a:off x="1495727" y="3951678"/>
              <a:ext cx="10791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TRADIC</a:t>
              </a:r>
              <a:endParaRPr lang="zh-CN" altLang="en-US" b="1" dirty="0">
                <a:solidFill>
                  <a:srgbClr val="C00000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9956A098-EE1B-4B33-A4D7-03FEF76763CF}"/>
              </a:ext>
            </a:extLst>
          </p:cNvPr>
          <p:cNvGrpSpPr/>
          <p:nvPr/>
        </p:nvGrpSpPr>
        <p:grpSpPr>
          <a:xfrm>
            <a:off x="6892036" y="1146193"/>
            <a:ext cx="4296721" cy="2403011"/>
            <a:chOff x="6892036" y="965438"/>
            <a:chExt cx="4296721" cy="2403011"/>
          </a:xfrm>
        </p:grpSpPr>
        <p:pic>
          <p:nvPicPr>
            <p:cNvPr id="19" name="图片 18">
              <a:extLst>
                <a:ext uri="{FF2B5EF4-FFF2-40B4-BE49-F238E27FC236}">
                  <a16:creationId xmlns="" xmlns:a16="http://schemas.microsoft.com/office/drawing/2014/main" id="{380C3E1E-29FD-4B0B-B175-97A815606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2036" y="998539"/>
              <a:ext cx="4296721" cy="2369910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="" xmlns:a16="http://schemas.microsoft.com/office/drawing/2014/main" id="{08C3781C-EAAF-4A44-995F-C0F1C66152D1}"/>
                </a:ext>
              </a:extLst>
            </p:cNvPr>
            <p:cNvSpPr/>
            <p:nvPr/>
          </p:nvSpPr>
          <p:spPr>
            <a:xfrm>
              <a:off x="6892036" y="965438"/>
              <a:ext cx="1220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IBM 1401</a:t>
              </a:r>
              <a:endParaRPr lang="zh-CN" altLang="en-US" b="1" dirty="0">
                <a:solidFill>
                  <a:srgbClr val="C00000"/>
                </a:solidFill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02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1964-1970  </a:t>
            </a:r>
            <a:r>
              <a:rPr lang="zh-CN" altLang="en-US" dirty="0"/>
              <a:t>第三代计算机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1958</a:t>
            </a:r>
            <a:r>
              <a:rPr lang="zh-CN" altLang="en-US" dirty="0"/>
              <a:t>年，美国物理学家基尔比和诺伊斯同时发明集成电路。</a:t>
            </a:r>
          </a:p>
          <a:p>
            <a:r>
              <a:rPr lang="zh-CN" altLang="en-US" dirty="0"/>
              <a:t>集成电路的出现使得计算机脱胎换骨     </a:t>
            </a:r>
            <a:endParaRPr lang="en-US" altLang="zh-CN" dirty="0"/>
          </a:p>
          <a:p>
            <a:r>
              <a:rPr lang="en-US" altLang="zh-CN" dirty="0"/>
              <a:t>2000 Nobel Prize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4" descr="2-2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1624" y="2780929"/>
            <a:ext cx="2952750" cy="1978025"/>
          </a:xfrm>
          <a:prstGeom prst="rect">
            <a:avLst/>
          </a:prstGeom>
          <a:noFill/>
          <a:ln w="25400">
            <a:solidFill>
              <a:srgbClr val="993300"/>
            </a:solidFill>
            <a:miter lim="800000"/>
            <a:headEnd/>
            <a:tailEnd/>
          </a:ln>
        </p:spPr>
      </p:pic>
      <p:pic>
        <p:nvPicPr>
          <p:cNvPr id="5" name="Picture 5" descr="2-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6040" y="2780929"/>
            <a:ext cx="2736850" cy="2009775"/>
          </a:xfrm>
          <a:prstGeom prst="rect">
            <a:avLst/>
          </a:prstGeom>
          <a:noFill/>
          <a:ln w="25400">
            <a:solidFill>
              <a:srgbClr val="993300"/>
            </a:solidFill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1" y="5022826"/>
            <a:ext cx="1440160" cy="14436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5022825"/>
            <a:ext cx="1452612" cy="14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世纪豪赌 </a:t>
            </a:r>
            <a:r>
              <a:rPr lang="en-US" altLang="zh-CN" dirty="0"/>
              <a:t>IBM S/360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6802685" cy="5637024"/>
          </a:xfrm>
        </p:spPr>
        <p:txBody>
          <a:bodyPr/>
          <a:lstStyle/>
          <a:p>
            <a:r>
              <a:rPr lang="en-US" altLang="zh-CN" dirty="0"/>
              <a:t>S/360</a:t>
            </a:r>
            <a:r>
              <a:rPr lang="zh-CN" altLang="en-US" dirty="0"/>
              <a:t>极强的通用性适用于各方面的用户，它具有</a:t>
            </a:r>
            <a:r>
              <a:rPr lang="en-US" altLang="zh-CN" dirty="0"/>
              <a:t>360</a:t>
            </a:r>
            <a:r>
              <a:rPr lang="zh-CN" altLang="en-US" dirty="0"/>
              <a:t>度</a:t>
            </a:r>
            <a:r>
              <a:rPr lang="zh-CN" altLang="en-US" dirty="0">
                <a:latin typeface="宋体" pitchFamily="2" charset="-122"/>
              </a:rPr>
              <a:t>”</a:t>
            </a:r>
            <a:r>
              <a:rPr lang="zh-CN" altLang="en-US" dirty="0"/>
              <a:t>全方位的特点，因此得名。</a:t>
            </a:r>
          </a:p>
          <a:p>
            <a:r>
              <a:rPr lang="en-US" altLang="zh-CN" dirty="0"/>
              <a:t>IBM</a:t>
            </a:r>
            <a:r>
              <a:rPr lang="zh-CN" altLang="en-US" dirty="0"/>
              <a:t>投入了</a:t>
            </a:r>
            <a:r>
              <a:rPr lang="en-US" altLang="zh-CN" dirty="0"/>
              <a:t>50</a:t>
            </a:r>
            <a:r>
              <a:rPr lang="zh-CN" altLang="en-US" dirty="0"/>
              <a:t>亿美元的研发费用，远远过制造原子弹的</a:t>
            </a:r>
            <a:r>
              <a:rPr lang="zh-CN" altLang="en-US" dirty="0">
                <a:latin typeface="宋体" pitchFamily="2" charset="-122"/>
              </a:rPr>
              <a:t>“</a:t>
            </a:r>
            <a:r>
              <a:rPr lang="zh-CN" altLang="en-US" dirty="0"/>
              <a:t>曼哈顿计划</a:t>
            </a:r>
            <a:r>
              <a:rPr lang="zh-CN" altLang="en-US" dirty="0">
                <a:latin typeface="宋体" pitchFamily="2" charset="-122"/>
              </a:rPr>
              <a:t>”</a:t>
            </a:r>
            <a:r>
              <a:rPr lang="zh-CN" altLang="en-US" dirty="0"/>
              <a:t>的</a:t>
            </a:r>
            <a:r>
              <a:rPr lang="en-US" altLang="zh-CN" dirty="0"/>
              <a:t>20</a:t>
            </a:r>
            <a:r>
              <a:rPr lang="zh-CN" altLang="en-US" dirty="0"/>
              <a:t>亿美元。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48" y="5644719"/>
            <a:ext cx="775440" cy="77734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11" y="5703120"/>
            <a:ext cx="655817" cy="65742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38" y="5660678"/>
            <a:ext cx="775440" cy="7773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23" y="5661821"/>
            <a:ext cx="775440" cy="77734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208" y="5644401"/>
            <a:ext cx="775440" cy="77734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28" y="5699510"/>
            <a:ext cx="954190" cy="64746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011714" y="3373797"/>
            <a:ext cx="8155410" cy="2261361"/>
            <a:chOff x="2011714" y="3373797"/>
            <a:chExt cx="8155410" cy="226136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358" y="3390440"/>
              <a:ext cx="1420660" cy="17838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107" y="3385700"/>
              <a:ext cx="1414951" cy="17686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矩形 6"/>
            <p:cNvSpPr/>
            <p:nvPr/>
          </p:nvSpPr>
          <p:spPr>
            <a:xfrm>
              <a:off x="2011714" y="5237832"/>
              <a:ext cx="12867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srgbClr val="000000"/>
                  </a:solidFill>
                  <a:latin typeface="Agency FB" panose="020B0503020202020204" pitchFamily="34" charset="0"/>
                  <a:ea typeface="华文细黑" pitchFamily="2" charset="-122"/>
                </a:rPr>
                <a:t>Robort</a:t>
              </a:r>
              <a:r>
                <a:rPr lang="en-US" altLang="zh-CN" dirty="0">
                  <a:solidFill>
                    <a:srgbClr val="000000"/>
                  </a:solidFill>
                  <a:latin typeface="Agency FB" panose="020B0503020202020204" pitchFamily="34" charset="0"/>
                  <a:ea typeface="华文细黑" pitchFamily="2" charset="-122"/>
                </a:rPr>
                <a:t> Evans</a:t>
              </a:r>
              <a:endParaRPr lang="zh-CN" altLang="en-US" dirty="0">
                <a:solidFill>
                  <a:srgbClr val="000000"/>
                </a:solidFill>
                <a:latin typeface="Agency FB" panose="020B0503020202020204" pitchFamily="34" charset="0"/>
                <a:ea typeface="华文细黑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36710" y="5265826"/>
              <a:ext cx="17471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gency FB" panose="020B0503020202020204" pitchFamily="34" charset="0"/>
                  <a:ea typeface="华文细黑" pitchFamily="2" charset="-122"/>
                </a:rPr>
                <a:t>Gene Myron Amdahl</a:t>
              </a:r>
              <a:endParaRPr lang="zh-CN" altLang="en-US" dirty="0">
                <a:solidFill>
                  <a:srgbClr val="000000"/>
                </a:solidFill>
                <a:latin typeface="Agency FB" panose="020B0503020202020204" pitchFamily="34" charset="0"/>
                <a:ea typeface="华文细黑" pitchFamily="2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00987" y="3379622"/>
              <a:ext cx="1435723" cy="17946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矩形 9"/>
            <p:cNvSpPr/>
            <p:nvPr/>
          </p:nvSpPr>
          <p:spPr>
            <a:xfrm>
              <a:off x="3774107" y="5247243"/>
              <a:ext cx="13078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srgbClr val="000000"/>
                  </a:solidFill>
                  <a:latin typeface="Agency FB" panose="020B0503020202020204" pitchFamily="34" charset="0"/>
                  <a:ea typeface="华文细黑" pitchFamily="2" charset="-122"/>
                </a:rPr>
                <a:t>F.P.Brooks,Jr</a:t>
              </a:r>
              <a:r>
                <a:rPr lang="en-US" altLang="zh-CN" dirty="0">
                  <a:solidFill>
                    <a:srgbClr val="000000"/>
                  </a:solidFill>
                  <a:latin typeface="Agency FB" panose="020B0503020202020204" pitchFamily="34" charset="0"/>
                  <a:ea typeface="华文细黑" pitchFamily="2" charset="-122"/>
                </a:rPr>
                <a:t>.</a:t>
              </a:r>
              <a:endParaRPr lang="zh-CN" altLang="en-US" dirty="0">
                <a:solidFill>
                  <a:srgbClr val="000000"/>
                </a:solidFill>
                <a:latin typeface="Agency FB" panose="020B0503020202020204" pitchFamily="34" charset="0"/>
                <a:ea typeface="华文细黑" pitchFamily="2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667" y="3373797"/>
              <a:ext cx="1445044" cy="18063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7243169" y="5263486"/>
              <a:ext cx="10005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rgbClr val="000000"/>
                  </a:solidFill>
                  <a:latin typeface="Agency FB" panose="020B0503020202020204" pitchFamily="34" charset="0"/>
                  <a:ea typeface="华文细黑" pitchFamily="2" charset="-122"/>
                </a:rPr>
                <a:t>Erich Bloch</a:t>
              </a:r>
              <a:endParaRPr lang="zh-CN" altLang="en-US" dirty="0">
                <a:solidFill>
                  <a:srgbClr val="000000"/>
                </a:solidFill>
                <a:latin typeface="Agency FB" panose="020B0503020202020204" pitchFamily="34" charset="0"/>
                <a:ea typeface="华文细黑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583037" y="5263486"/>
              <a:ext cx="15840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 err="1">
                  <a:solidFill>
                    <a:srgbClr val="000000"/>
                  </a:solidFill>
                  <a:latin typeface="Agency FB" panose="020B0503020202020204" pitchFamily="34" charset="0"/>
                  <a:ea typeface="华文细黑" pitchFamily="2" charset="-122"/>
                </a:rPr>
                <a:t>Gerrit</a:t>
              </a:r>
              <a:r>
                <a:rPr lang="en-US" altLang="zh-CN" dirty="0">
                  <a:solidFill>
                    <a:srgbClr val="000000"/>
                  </a:solidFill>
                  <a:latin typeface="Agency FB" panose="020B0503020202020204" pitchFamily="34" charset="0"/>
                  <a:ea typeface="华文细黑" pitchFamily="2" charset="-122"/>
                </a:rPr>
                <a:t> Anne </a:t>
              </a:r>
              <a:r>
                <a:rPr lang="en-US" altLang="zh-CN" dirty="0" err="1">
                  <a:solidFill>
                    <a:srgbClr val="000000"/>
                  </a:solidFill>
                  <a:latin typeface="Agency FB" panose="020B0503020202020204" pitchFamily="34" charset="0"/>
                  <a:ea typeface="华文细黑" pitchFamily="2" charset="-122"/>
                </a:rPr>
                <a:t>Blaauw</a:t>
              </a:r>
              <a:endParaRPr lang="zh-CN" altLang="en-US" dirty="0">
                <a:solidFill>
                  <a:srgbClr val="000000"/>
                </a:solidFill>
                <a:latin typeface="Agency FB" panose="020B0503020202020204" pitchFamily="34" charset="0"/>
                <a:ea typeface="华文细黑" pitchFamily="2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7" t="1195" r="15651" b="36328"/>
            <a:stretch/>
          </p:blipFill>
          <p:spPr>
            <a:xfrm>
              <a:off x="8677527" y="3375067"/>
              <a:ext cx="1442124" cy="1793626"/>
            </a:xfrm>
            <a:prstGeom prst="rect">
              <a:avLst/>
            </a:prstGeom>
          </p:spPr>
        </p:pic>
      </p:grp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2136E1C0-68ED-4EF5-837A-B22F2DB23E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1662" b="12230"/>
          <a:stretch/>
        </p:blipFill>
        <p:spPr>
          <a:xfrm>
            <a:off x="7243169" y="886838"/>
            <a:ext cx="4619190" cy="229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7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霍夫和</a:t>
            </a:r>
            <a:r>
              <a:rPr lang="en-US" altLang="zh-CN" dirty="0"/>
              <a:t>Intel 4004 </a:t>
            </a:r>
          </a:p>
        </p:txBody>
      </p:sp>
      <p:sp>
        <p:nvSpPr>
          <p:cNvPr id="7680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zh-CN" dirty="0"/>
              <a:t>1971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月，</a:t>
            </a:r>
            <a:r>
              <a:rPr lang="en-US" altLang="zh-CN" dirty="0"/>
              <a:t>Intel</a:t>
            </a:r>
            <a:r>
              <a:rPr lang="zh-CN" altLang="en-US" dirty="0"/>
              <a:t>公司的霍夫研制成功世界上第一块</a:t>
            </a:r>
            <a:r>
              <a:rPr lang="en-US" altLang="zh-CN" dirty="0"/>
              <a:t>4</a:t>
            </a:r>
            <a:r>
              <a:rPr lang="zh-CN" altLang="en-US" dirty="0"/>
              <a:t>位微处理器芯片</a:t>
            </a:r>
            <a:r>
              <a:rPr lang="en-US" altLang="zh-CN" dirty="0"/>
              <a:t>Intel 4004</a:t>
            </a:r>
            <a:r>
              <a:rPr lang="zh-CN" altLang="en-US" dirty="0"/>
              <a:t>，标志着第一代微处理器问世，微处理器和微机时代从此开始。</a:t>
            </a:r>
          </a:p>
          <a:p>
            <a:pPr algn="just" eaLnBrk="1" hangingPunct="1"/>
            <a:r>
              <a:rPr lang="en-US" altLang="zh-CN" dirty="0"/>
              <a:t>1971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月，</a:t>
            </a:r>
            <a:r>
              <a:rPr lang="en-US" altLang="zh-CN" dirty="0"/>
              <a:t>Intel</a:t>
            </a:r>
            <a:r>
              <a:rPr lang="zh-CN" altLang="en-US" dirty="0"/>
              <a:t>推出</a:t>
            </a:r>
            <a:r>
              <a:rPr lang="en-US" altLang="zh-CN" dirty="0"/>
              <a:t>MCS-4</a:t>
            </a:r>
            <a:r>
              <a:rPr lang="zh-CN" altLang="en-US" dirty="0"/>
              <a:t>微型计算机系统其包括</a:t>
            </a:r>
            <a:r>
              <a:rPr lang="en-US" altLang="zh-CN" dirty="0"/>
              <a:t>4001 ROM</a:t>
            </a:r>
            <a:r>
              <a:rPr lang="zh-CN" altLang="en-US" dirty="0"/>
              <a:t>芯片、</a:t>
            </a:r>
            <a:r>
              <a:rPr lang="en-US" altLang="zh-CN" dirty="0"/>
              <a:t>4002 RAM</a:t>
            </a:r>
            <a:r>
              <a:rPr lang="zh-CN" altLang="en-US" dirty="0"/>
              <a:t>芯片、</a:t>
            </a:r>
            <a:r>
              <a:rPr lang="en-US" altLang="zh-CN" dirty="0"/>
              <a:t>4003</a:t>
            </a:r>
            <a:r>
              <a:rPr lang="zh-CN" altLang="en-US" dirty="0"/>
              <a:t>移位寄存器芯片和</a:t>
            </a:r>
            <a:r>
              <a:rPr lang="en-US" altLang="zh-CN" dirty="0"/>
              <a:t>4004</a:t>
            </a:r>
            <a:r>
              <a:rPr lang="zh-CN" altLang="en-US" dirty="0"/>
              <a:t>微处理器。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80" y="4574463"/>
            <a:ext cx="1562659" cy="15664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CDF051C-960D-4144-87C4-B3262CFC1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98" y="4118085"/>
            <a:ext cx="3094377" cy="20228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C77BB29E-ACC0-493A-9634-02F59711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794" y="3617862"/>
            <a:ext cx="4364908" cy="25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5ACFC88-5023-4FC0-A1EA-5162A68A9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最古老的计算器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0747412-DF47-4CFF-BE97-2FAE8DA68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3859618"/>
            <a:ext cx="10515599" cy="2720169"/>
          </a:xfrm>
        </p:spPr>
        <p:txBody>
          <a:bodyPr/>
          <a:lstStyle/>
          <a:p>
            <a:r>
              <a:rPr lang="zh-CN" altLang="en-US" sz="2800" dirty="0"/>
              <a:t>算盘被誉作中国</a:t>
            </a:r>
            <a:r>
              <a:rPr lang="zh-CN" altLang="en-US" sz="2800" dirty="0">
                <a:latin typeface="宋体" pitchFamily="2" charset="-122"/>
              </a:rPr>
              <a:t>“</a:t>
            </a:r>
            <a:r>
              <a:rPr lang="zh-CN" altLang="en-US" sz="2800" dirty="0"/>
              <a:t>第五大发明</a:t>
            </a:r>
            <a:r>
              <a:rPr lang="zh-CN" altLang="en-US" sz="2800" dirty="0">
                <a:latin typeface="宋体" pitchFamily="2" charset="-122"/>
              </a:rPr>
              <a:t>”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陕西歧山西周宫室遗址中出土了</a:t>
            </a:r>
            <a:r>
              <a:rPr lang="en-US" altLang="zh-CN" sz="2800" dirty="0"/>
              <a:t>90</a:t>
            </a:r>
            <a:r>
              <a:rPr lang="zh-CN" altLang="en-US" sz="2800" dirty="0"/>
              <a:t>粒青黄两色陶丸，青色</a:t>
            </a:r>
            <a:r>
              <a:rPr lang="en-US" altLang="zh-CN" sz="2800" dirty="0"/>
              <a:t>20</a:t>
            </a:r>
            <a:r>
              <a:rPr lang="zh-CN" altLang="en-US" sz="2800" dirty="0"/>
              <a:t>粒，黄色</a:t>
            </a:r>
            <a:r>
              <a:rPr lang="en-US" altLang="zh-CN" sz="2800" dirty="0"/>
              <a:t>70</a:t>
            </a:r>
            <a:r>
              <a:rPr lang="zh-CN" altLang="en-US" sz="2800" dirty="0"/>
              <a:t>粒，将算盘的发明时间提前到二千多年前的西周时期。</a:t>
            </a:r>
          </a:p>
          <a:p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</a:rPr>
              <a:t>价格低廉，绝无故障，节约能源，十年中无需任何保养</a:t>
            </a: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</a:rPr>
              <a:t>”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</a:p>
          <a:p>
            <a:endParaRPr lang="zh-CN" altLang="en-US" dirty="0"/>
          </a:p>
        </p:txBody>
      </p:sp>
      <p:pic>
        <p:nvPicPr>
          <p:cNvPr id="4" name="Picture 3" descr="3-1">
            <a:extLst>
              <a:ext uri="{FF2B5EF4-FFF2-40B4-BE49-F238E27FC236}">
                <a16:creationId xmlns="" xmlns:a16="http://schemas.microsoft.com/office/drawing/2014/main" id="{F276850B-1D99-49E5-8DB8-79E121800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733943" y="1268760"/>
            <a:ext cx="3844078" cy="21602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 descr="abacus">
            <a:extLst>
              <a:ext uri="{FF2B5EF4-FFF2-40B4-BE49-F238E27FC236}">
                <a16:creationId xmlns="" xmlns:a16="http://schemas.microsoft.com/office/drawing/2014/main" id="{6D6E4396-9174-4623-B61D-08472AE42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758592" y="1287316"/>
            <a:ext cx="3995821" cy="2160240"/>
          </a:xfrm>
          <a:prstGeom prst="rect">
            <a:avLst/>
          </a:prstGeom>
          <a:solidFill>
            <a:srgbClr val="FF6600"/>
          </a:solidFill>
        </p:spPr>
      </p:pic>
    </p:spTree>
    <p:extLst>
      <p:ext uri="{BB962C8B-B14F-4D97-AF65-F5344CB8AC3E}">
        <p14:creationId xmlns:p14="http://schemas.microsoft.com/office/powerpoint/2010/main" val="41506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4004</a:t>
            </a:r>
            <a:endParaRPr lang="zh-CN" alt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6681" y="5152586"/>
            <a:ext cx="4876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</a:rPr>
              <a:t>2300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个晶体管，性能远超当年的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</a:rPr>
              <a:t>ENIAC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，售价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</a:rPr>
              <a:t>200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</a:rPr>
              <a:t>美元。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016312DD-F93C-41AD-834B-A0CD4F5E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22" y="1213445"/>
            <a:ext cx="5715000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99504D9F-2B62-4E2F-97A6-B1C248462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78" y="1378566"/>
            <a:ext cx="4706218" cy="342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43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8008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1972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月，霍夫等人开发出第一个</a:t>
            </a:r>
            <a:r>
              <a:rPr lang="en-US" altLang="zh-CN" dirty="0"/>
              <a:t>8</a:t>
            </a:r>
            <a:r>
              <a:rPr lang="zh-CN" altLang="en-US" dirty="0"/>
              <a:t>位微处理器</a:t>
            </a:r>
            <a:r>
              <a:rPr lang="en-US" altLang="zh-CN" dirty="0"/>
              <a:t>Intel 8008</a:t>
            </a:r>
            <a:r>
              <a:rPr lang="zh-CN" altLang="en-US" dirty="0"/>
              <a:t>。</a:t>
            </a:r>
            <a:r>
              <a:rPr lang="en-US" altLang="zh-CN" dirty="0"/>
              <a:t>8008</a:t>
            </a:r>
            <a:r>
              <a:rPr lang="zh-CN" altLang="en-US" dirty="0"/>
              <a:t>采用的是</a:t>
            </a:r>
            <a:r>
              <a:rPr lang="en-US" altLang="zh-CN" dirty="0"/>
              <a:t>P</a:t>
            </a:r>
            <a:r>
              <a:rPr lang="zh-CN" altLang="en-US" dirty="0"/>
              <a:t>沟道</a:t>
            </a:r>
            <a:r>
              <a:rPr lang="en-US" altLang="zh-CN" dirty="0"/>
              <a:t>MOS</a:t>
            </a:r>
            <a:r>
              <a:rPr lang="zh-CN" altLang="en-US" dirty="0"/>
              <a:t>微处理器，属第一代微处理器。 </a:t>
            </a:r>
          </a:p>
          <a:p>
            <a:endParaRPr lang="zh-CN" altLang="en-US" dirty="0"/>
          </a:p>
        </p:txBody>
      </p:sp>
      <p:pic>
        <p:nvPicPr>
          <p:cNvPr id="4" name="Picture 4" descr="Intellec-8 front vi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972664" y="3239023"/>
            <a:ext cx="3627437" cy="19367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5" name="Picture 5" descr="Intellec-8 top vie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8250910" y="3239023"/>
            <a:ext cx="2590800" cy="2170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CED36A2-B581-46A4-9EAD-487B13628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95" y="3305219"/>
            <a:ext cx="3435658" cy="208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1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8080 </a:t>
            </a:r>
            <a:r>
              <a:rPr lang="zh-CN" altLang="en-US" dirty="0"/>
              <a:t>第二代微处理器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1973</a:t>
            </a:r>
            <a:r>
              <a:rPr lang="zh-CN" altLang="en-US" dirty="0"/>
              <a:t>年，霍夫等人研制出</a:t>
            </a:r>
            <a:r>
              <a:rPr lang="en-US" altLang="zh-CN" dirty="0"/>
              <a:t>8</a:t>
            </a:r>
            <a:r>
              <a:rPr lang="zh-CN" altLang="en-US" dirty="0"/>
              <a:t>位微处理器</a:t>
            </a:r>
            <a:r>
              <a:rPr lang="en-US" altLang="zh-CN" dirty="0"/>
              <a:t>Intel 8080</a:t>
            </a:r>
          </a:p>
          <a:p>
            <a:pPr algn="just"/>
            <a:r>
              <a:rPr lang="en-US" altLang="zh-CN" dirty="0"/>
              <a:t>NMOS</a:t>
            </a:r>
            <a:r>
              <a:rPr lang="zh-CN" altLang="en-US" dirty="0"/>
              <a:t>电路取代了</a:t>
            </a:r>
            <a:r>
              <a:rPr lang="en-US" altLang="zh-CN" dirty="0"/>
              <a:t>P</a:t>
            </a:r>
            <a:r>
              <a:rPr lang="zh-CN" altLang="en-US" dirty="0"/>
              <a:t>沟道 </a:t>
            </a:r>
          </a:p>
          <a:p>
            <a:pPr algn="just"/>
            <a:r>
              <a:rPr lang="zh-CN" altLang="en-US" dirty="0"/>
              <a:t>主频</a:t>
            </a:r>
            <a:r>
              <a:rPr lang="en-US" altLang="zh-CN" dirty="0"/>
              <a:t>2MHz</a:t>
            </a:r>
            <a:r>
              <a:rPr lang="zh-CN" altLang="en-US" dirty="0"/>
              <a:t>，比</a:t>
            </a:r>
            <a:r>
              <a:rPr lang="en-US" altLang="zh-CN" dirty="0"/>
              <a:t>8008</a:t>
            </a:r>
            <a:r>
              <a:rPr lang="zh-CN" altLang="en-US" dirty="0"/>
              <a:t>快</a:t>
            </a:r>
            <a:r>
              <a:rPr lang="en-US" altLang="zh-CN" dirty="0"/>
              <a:t>10</a:t>
            </a:r>
            <a:r>
              <a:rPr lang="zh-CN" altLang="en-US" dirty="0"/>
              <a:t>倍</a:t>
            </a:r>
            <a:endParaRPr lang="en-US" altLang="zh-CN" dirty="0"/>
          </a:p>
          <a:p>
            <a:pPr algn="just"/>
            <a:r>
              <a:rPr lang="zh-CN" altLang="en-US" dirty="0"/>
              <a:t>可存取</a:t>
            </a:r>
            <a:r>
              <a:rPr lang="en-US" altLang="zh-CN" dirty="0"/>
              <a:t>64KB</a:t>
            </a:r>
            <a:r>
              <a:rPr lang="zh-CN" altLang="en-US" dirty="0"/>
              <a:t>存储器，</a:t>
            </a:r>
            <a:r>
              <a:rPr lang="en-US" altLang="zh-CN" dirty="0"/>
              <a:t>6</a:t>
            </a:r>
            <a:r>
              <a:rPr lang="zh-CN" altLang="en-US" dirty="0"/>
              <a:t>微米技术，</a:t>
            </a:r>
            <a:r>
              <a:rPr lang="en-US" altLang="zh-CN" dirty="0"/>
              <a:t>6000</a:t>
            </a:r>
            <a:r>
              <a:rPr lang="zh-CN" altLang="en-US" dirty="0"/>
              <a:t>个晶体管</a:t>
            </a:r>
            <a:endParaRPr lang="en-US" altLang="zh-CN" dirty="0"/>
          </a:p>
          <a:p>
            <a:pPr algn="just"/>
            <a:r>
              <a:rPr lang="en-US" altLang="zh-CN" dirty="0"/>
              <a:t>0.64MIPS</a:t>
            </a:r>
            <a:r>
              <a:rPr lang="zh-CN" altLang="en-US" dirty="0"/>
              <a:t>。</a:t>
            </a:r>
          </a:p>
        </p:txBody>
      </p:sp>
      <p:pic>
        <p:nvPicPr>
          <p:cNvPr id="8" name="Picture 5" descr="Photo of Compu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977036" y="4118285"/>
            <a:ext cx="3260725" cy="2051050"/>
          </a:xfrm>
          <a:prstGeom prst="rect">
            <a:avLst/>
          </a:prstGeom>
          <a:noFill/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4CC1337-ABCD-4C6B-8A17-125C0A093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53" b="10356"/>
          <a:stretch/>
        </p:blipFill>
        <p:spPr>
          <a:xfrm rot="20797146">
            <a:off x="1694079" y="4497365"/>
            <a:ext cx="4076700" cy="163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第一台微型计算机：</a:t>
            </a:r>
            <a:r>
              <a:rPr lang="en-US" altLang="zh-CN"/>
              <a:t>Altair 8800 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>
          <a:xfrm>
            <a:off x="5755966" y="1811288"/>
            <a:ext cx="5247456" cy="4243536"/>
          </a:xfrm>
        </p:spPr>
        <p:txBody>
          <a:bodyPr/>
          <a:lstStyle/>
          <a:p>
            <a:pPr algn="just" eaLnBrk="1" hangingPunct="1"/>
            <a:r>
              <a:rPr lang="en-US" altLang="zh-CN" dirty="0">
                <a:latin typeface="华文新魏" pitchFamily="2" charset="-122"/>
              </a:rPr>
              <a:t>1975</a:t>
            </a:r>
            <a:r>
              <a:rPr lang="zh-CN" altLang="en-US" dirty="0">
                <a:latin typeface="华文新魏" pitchFamily="2" charset="-122"/>
              </a:rPr>
              <a:t>年</a:t>
            </a:r>
            <a:r>
              <a:rPr lang="en-US" altLang="zh-CN" dirty="0">
                <a:latin typeface="华文新魏" pitchFamily="2" charset="-122"/>
              </a:rPr>
              <a:t>4</a:t>
            </a:r>
            <a:r>
              <a:rPr lang="zh-CN" altLang="en-US" dirty="0">
                <a:latin typeface="华文新魏" pitchFamily="2" charset="-122"/>
              </a:rPr>
              <a:t>月，</a:t>
            </a:r>
            <a:r>
              <a:rPr lang="en-US" altLang="zh-CN" dirty="0">
                <a:latin typeface="华文新魏" pitchFamily="2" charset="-122"/>
              </a:rPr>
              <a:t>MITS</a:t>
            </a:r>
            <a:r>
              <a:rPr lang="zh-CN" altLang="en-US" dirty="0">
                <a:latin typeface="华文新魏" pitchFamily="2" charset="-122"/>
              </a:rPr>
              <a:t>发布第一个通用型</a:t>
            </a:r>
            <a:r>
              <a:rPr lang="en-US" altLang="zh-CN" dirty="0">
                <a:latin typeface="华文新魏" pitchFamily="2" charset="-122"/>
              </a:rPr>
              <a:t>Altair 8800</a:t>
            </a:r>
            <a:r>
              <a:rPr lang="zh-CN" altLang="en-US" dirty="0">
                <a:latin typeface="华文新魏" pitchFamily="2" charset="-122"/>
              </a:rPr>
              <a:t>，售价</a:t>
            </a:r>
            <a:r>
              <a:rPr lang="en-US" altLang="zh-CN" dirty="0">
                <a:latin typeface="华文新魏" pitchFamily="2" charset="-122"/>
              </a:rPr>
              <a:t>375</a:t>
            </a:r>
            <a:r>
              <a:rPr lang="zh-CN" altLang="en-US" dirty="0">
                <a:latin typeface="华文新魏" pitchFamily="2" charset="-122"/>
              </a:rPr>
              <a:t>美元，带有</a:t>
            </a:r>
            <a:r>
              <a:rPr lang="en-US" altLang="zh-CN" dirty="0">
                <a:latin typeface="华文新魏" pitchFamily="2" charset="-122"/>
              </a:rPr>
              <a:t>1KB</a:t>
            </a:r>
            <a:r>
              <a:rPr lang="zh-CN" altLang="en-US" dirty="0">
                <a:latin typeface="华文新魏" pitchFamily="2" charset="-122"/>
              </a:rPr>
              <a:t>存储器。这是世界上第一台微型计算机。 </a:t>
            </a:r>
          </a:p>
          <a:p>
            <a:pPr eaLnBrk="1" hangingPunct="1"/>
            <a:r>
              <a:rPr lang="en-US" altLang="zh-CN" dirty="0">
                <a:latin typeface="华文新魏" pitchFamily="2" charset="-122"/>
              </a:rPr>
              <a:t>Altair</a:t>
            </a:r>
            <a:r>
              <a:rPr lang="zh-CN" altLang="en-US" dirty="0">
                <a:latin typeface="华文新魏" pitchFamily="2" charset="-122"/>
              </a:rPr>
              <a:t>定位在青年电脑迷市场 </a:t>
            </a:r>
          </a:p>
          <a:p>
            <a:pPr eaLnBrk="1" hangingPunct="1"/>
            <a:r>
              <a:rPr lang="en-US" altLang="zh-CN" dirty="0">
                <a:latin typeface="华文新魏" pitchFamily="2" charset="-122"/>
              </a:rPr>
              <a:t>Paul Allen</a:t>
            </a:r>
            <a:r>
              <a:rPr lang="zh-CN" altLang="en-US" dirty="0">
                <a:latin typeface="华文新魏" pitchFamily="2" charset="-122"/>
              </a:rPr>
              <a:t>和</a:t>
            </a:r>
            <a:r>
              <a:rPr lang="en-US" altLang="zh-CN" dirty="0">
                <a:latin typeface="华文新魏" pitchFamily="2" charset="-122"/>
              </a:rPr>
              <a:t>Bill Gates</a:t>
            </a:r>
            <a:r>
              <a:rPr lang="zh-CN" altLang="en-US" dirty="0">
                <a:latin typeface="华文新魏" pitchFamily="2" charset="-122"/>
              </a:rPr>
              <a:t>在三周内为</a:t>
            </a:r>
            <a:r>
              <a:rPr lang="en-US" altLang="zh-CN" dirty="0">
                <a:latin typeface="华文新魏" pitchFamily="2" charset="-122"/>
              </a:rPr>
              <a:t>Altair</a:t>
            </a:r>
            <a:r>
              <a:rPr lang="zh-CN" altLang="en-US" dirty="0">
                <a:latin typeface="华文新魏" pitchFamily="2" charset="-122"/>
              </a:rPr>
              <a:t>开发出</a:t>
            </a:r>
            <a:r>
              <a:rPr lang="en-US" altLang="zh-CN" dirty="0">
                <a:latin typeface="华文新魏" pitchFamily="2" charset="-122"/>
              </a:rPr>
              <a:t>BASIC</a:t>
            </a:r>
            <a:r>
              <a:rPr lang="zh-CN" altLang="en-US" dirty="0">
                <a:latin typeface="华文新魏" pitchFamily="2" charset="-122"/>
              </a:rPr>
              <a:t>语言，</a:t>
            </a:r>
            <a:r>
              <a:rPr lang="en-US" altLang="zh-CN" dirty="0">
                <a:latin typeface="华文新魏" pitchFamily="2" charset="-122"/>
              </a:rPr>
              <a:t>MITS</a:t>
            </a:r>
            <a:r>
              <a:rPr lang="zh-CN" altLang="en-US" dirty="0">
                <a:latin typeface="华文新魏" pitchFamily="2" charset="-122"/>
              </a:rPr>
              <a:t>成为两个未来富翁的第一个客户 。</a:t>
            </a:r>
          </a:p>
        </p:txBody>
      </p:sp>
      <p:pic>
        <p:nvPicPr>
          <p:cNvPr id="53760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5521" y="1412776"/>
            <a:ext cx="3431225" cy="20162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45" y="3933056"/>
            <a:ext cx="3360375" cy="20162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62891" y="6237312"/>
            <a:ext cx="2538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spcBef>
                <a:spcPct val="0"/>
              </a:spcBef>
            </a:pPr>
            <a:r>
              <a:rPr lang="en-US" altLang="zh-CN" i="1" kern="100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http://oldcomputers.net/</a:t>
            </a:r>
            <a:endParaRPr lang="zh-CN" altLang="zh-CN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28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7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7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7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7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7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7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0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Altair 8800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975321"/>
            <a:ext cx="3888432" cy="550011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 -</a:t>
            </a:r>
            <a:fld id="{01D71506-0713-46DD-9483-17E15EDE737E}" type="slidenum"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r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- </a:t>
            </a:r>
            <a:endParaRPr lang="en-US" altLang="zh-CN" sz="1400" i="1" dirty="0">
              <a:solidFill>
                <a:srgbClr val="0D7157"/>
              </a:solidFill>
              <a:latin typeface="Arial" pitchFamily="34" charset="0"/>
              <a:ea typeface="华文细黑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995411"/>
            <a:ext cx="4176464" cy="54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6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Z80</a:t>
            </a:r>
            <a:r>
              <a:rPr lang="zh-CN" altLang="en-US"/>
              <a:t>微处理器 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idx="1"/>
          </p:nvPr>
        </p:nvSpPr>
        <p:spPr>
          <a:xfrm>
            <a:off x="574158" y="980728"/>
            <a:ext cx="9636642" cy="4267200"/>
          </a:xfrm>
        </p:spPr>
        <p:txBody>
          <a:bodyPr/>
          <a:lstStyle/>
          <a:p>
            <a:pPr eaLnBrk="1" hangingPunct="1"/>
            <a:r>
              <a:rPr lang="en-US" altLang="zh-CN" dirty="0" err="1"/>
              <a:t>Zilog</a:t>
            </a:r>
            <a:r>
              <a:rPr lang="zh-CN" altLang="en-US" dirty="0"/>
              <a:t>公司于</a:t>
            </a:r>
            <a:r>
              <a:rPr lang="en-US" altLang="zh-CN" dirty="0"/>
              <a:t>1976</a:t>
            </a:r>
            <a:r>
              <a:rPr lang="zh-CN" altLang="en-US" dirty="0"/>
              <a:t>年开发的</a:t>
            </a:r>
            <a:r>
              <a:rPr lang="en-US" altLang="zh-CN" dirty="0"/>
              <a:t>Z80</a:t>
            </a:r>
            <a:r>
              <a:rPr lang="zh-CN" altLang="en-US" dirty="0"/>
              <a:t>微处理器，广泛用于微型计算机和工业自动控制设备。</a:t>
            </a:r>
            <a:endParaRPr lang="en-US" altLang="zh-CN" dirty="0"/>
          </a:p>
          <a:p>
            <a:pPr eaLnBrk="1" hangingPunct="1"/>
            <a:r>
              <a:rPr lang="en-US" altLang="zh-CN" dirty="0" err="1"/>
              <a:t>Zilog</a:t>
            </a:r>
            <a:r>
              <a:rPr lang="zh-CN" altLang="en-US" dirty="0"/>
              <a:t>、</a:t>
            </a:r>
            <a:r>
              <a:rPr lang="en-US" altLang="zh-CN" dirty="0"/>
              <a:t>Motorola</a:t>
            </a:r>
            <a:r>
              <a:rPr lang="zh-CN" altLang="en-US" dirty="0"/>
              <a:t>、</a:t>
            </a:r>
            <a:r>
              <a:rPr lang="en-US" altLang="zh-CN" dirty="0"/>
              <a:t>Intel</a:t>
            </a:r>
            <a:r>
              <a:rPr lang="zh-CN" altLang="en-US" dirty="0"/>
              <a:t>在微处理器领域三足鼎立。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9192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i="1" dirty="0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 -</a:t>
            </a:r>
            <a:fld id="{01D71506-0713-46DD-9483-17E15EDE737E}" type="slidenum"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r>
              <a:rPr lang="en-US" altLang="zh-CN" sz="1400" i="1" dirty="0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- </a:t>
            </a: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="" xmlns:a16="http://schemas.microsoft.com/office/drawing/2014/main" id="{66994FFF-BBBC-4175-A658-99CA6DF2F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56" y="3114328"/>
            <a:ext cx="4941888" cy="279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303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 8086  </a:t>
            </a:r>
            <a:r>
              <a:rPr lang="zh-CN" altLang="en-US" dirty="0"/>
              <a:t>第三代微处理器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662778" cy="5637024"/>
          </a:xfrm>
        </p:spPr>
        <p:txBody>
          <a:bodyPr/>
          <a:lstStyle/>
          <a:p>
            <a:pPr algn="just"/>
            <a:r>
              <a:rPr lang="en-US" altLang="zh-CN" dirty="0">
                <a:latin typeface="华文新魏" pitchFamily="2" charset="-122"/>
              </a:rPr>
              <a:t>1978</a:t>
            </a:r>
            <a:r>
              <a:rPr lang="zh-CN" altLang="en-US" dirty="0">
                <a:latin typeface="华文新魏" pitchFamily="2" charset="-122"/>
              </a:rPr>
              <a:t>年，</a:t>
            </a:r>
            <a:r>
              <a:rPr lang="en-US" altLang="zh-CN" dirty="0">
                <a:latin typeface="华文新魏" pitchFamily="2" charset="-122"/>
              </a:rPr>
              <a:t>Intel</a:t>
            </a:r>
            <a:r>
              <a:rPr lang="zh-CN" altLang="en-US" dirty="0">
                <a:latin typeface="华文新魏" pitchFamily="2" charset="-122"/>
              </a:rPr>
              <a:t>推出</a:t>
            </a:r>
            <a:r>
              <a:rPr lang="en-US" altLang="zh-CN" dirty="0">
                <a:latin typeface="华文新魏" pitchFamily="2" charset="-122"/>
              </a:rPr>
              <a:t>4.77MHz</a:t>
            </a:r>
            <a:r>
              <a:rPr lang="zh-CN" altLang="en-US" dirty="0">
                <a:latin typeface="华文新魏" pitchFamily="2" charset="-122"/>
              </a:rPr>
              <a:t>的</a:t>
            </a:r>
            <a:r>
              <a:rPr lang="en-US" altLang="zh-CN" dirty="0">
                <a:latin typeface="华文新魏" pitchFamily="2" charset="-122"/>
              </a:rPr>
              <a:t>8086</a:t>
            </a:r>
            <a:r>
              <a:rPr lang="zh-CN" altLang="en-US" dirty="0">
                <a:latin typeface="华文新魏" pitchFamily="2" charset="-122"/>
              </a:rPr>
              <a:t>微处理器，标志着第三代微处理器问世。</a:t>
            </a:r>
          </a:p>
          <a:p>
            <a:pPr algn="just"/>
            <a:r>
              <a:rPr lang="zh-CN" altLang="en-US" dirty="0">
                <a:latin typeface="华文新魏" pitchFamily="2" charset="-122"/>
              </a:rPr>
              <a:t>它采用</a:t>
            </a:r>
            <a:r>
              <a:rPr lang="en-US" altLang="zh-CN" dirty="0">
                <a:latin typeface="华文新魏" pitchFamily="2" charset="-122"/>
              </a:rPr>
              <a:t>16</a:t>
            </a:r>
            <a:r>
              <a:rPr lang="zh-CN" altLang="en-US" dirty="0">
                <a:latin typeface="华文新魏" pitchFamily="2" charset="-122"/>
              </a:rPr>
              <a:t>位寄存器、</a:t>
            </a:r>
            <a:r>
              <a:rPr lang="en-US" altLang="zh-CN" dirty="0">
                <a:latin typeface="华文新魏" pitchFamily="2" charset="-122"/>
              </a:rPr>
              <a:t>16</a:t>
            </a:r>
            <a:r>
              <a:rPr lang="zh-CN" altLang="en-US" dirty="0">
                <a:latin typeface="华文新魏" pitchFamily="2" charset="-122"/>
              </a:rPr>
              <a:t>位数据总线和</a:t>
            </a:r>
            <a:r>
              <a:rPr lang="en-US" altLang="zh-CN" dirty="0">
                <a:latin typeface="华文新魏" pitchFamily="2" charset="-122"/>
              </a:rPr>
              <a:t>29000</a:t>
            </a:r>
            <a:r>
              <a:rPr lang="zh-CN" altLang="en-US" dirty="0">
                <a:latin typeface="华文新魏" pitchFamily="2" charset="-122"/>
              </a:rPr>
              <a:t>个</a:t>
            </a:r>
            <a:r>
              <a:rPr lang="en-US" altLang="zh-CN" dirty="0">
                <a:latin typeface="华文新魏" pitchFamily="2" charset="-122"/>
              </a:rPr>
              <a:t>3</a:t>
            </a:r>
            <a:r>
              <a:rPr lang="zh-CN" altLang="en-US" dirty="0">
                <a:latin typeface="华文新魏" pitchFamily="2" charset="-122"/>
              </a:rPr>
              <a:t>微米技术的晶体管，售价</a:t>
            </a:r>
            <a:r>
              <a:rPr lang="en-US" altLang="zh-CN" dirty="0">
                <a:latin typeface="华文新魏" pitchFamily="2" charset="-122"/>
              </a:rPr>
              <a:t>360</a:t>
            </a:r>
            <a:r>
              <a:rPr lang="zh-CN" altLang="en-US" dirty="0">
                <a:latin typeface="华文新魏" pitchFamily="2" charset="-122"/>
              </a:rPr>
              <a:t>美元。</a:t>
            </a:r>
            <a:r>
              <a:rPr lang="zh-CN" altLang="en-US" dirty="0"/>
              <a:t> 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2F1AD62-C2DA-483C-90C3-896E1F13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3239939"/>
            <a:ext cx="4432300" cy="29548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2737B540-6C64-47D2-AB82-59F0B626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2376" y="2961746"/>
            <a:ext cx="3375736" cy="32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22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7475964" cy="5637024"/>
          </a:xfrm>
        </p:spPr>
        <p:txBody>
          <a:bodyPr/>
          <a:lstStyle/>
          <a:p>
            <a:pPr algn="just"/>
            <a:r>
              <a:rPr lang="en-US" altLang="zh-CN" sz="2800" dirty="0">
                <a:latin typeface="华文新魏" pitchFamily="2" charset="-122"/>
              </a:rPr>
              <a:t>1976</a:t>
            </a:r>
            <a:r>
              <a:rPr lang="zh-CN" altLang="en-US" sz="2800" dirty="0">
                <a:latin typeface="华文新魏" pitchFamily="2" charset="-122"/>
              </a:rPr>
              <a:t>年</a:t>
            </a:r>
            <a:r>
              <a:rPr lang="en-US" altLang="zh-CN" sz="2800" dirty="0">
                <a:latin typeface="华文新魏" pitchFamily="2" charset="-122"/>
              </a:rPr>
              <a:t>3</a:t>
            </a:r>
            <a:r>
              <a:rPr lang="zh-CN" altLang="en-US" sz="2800" dirty="0">
                <a:latin typeface="华文新魏" pitchFamily="2" charset="-122"/>
              </a:rPr>
              <a:t>月，</a:t>
            </a:r>
            <a:r>
              <a:rPr lang="en-US" altLang="zh-CN" sz="2800" dirty="0">
                <a:latin typeface="华文新魏" pitchFamily="2" charset="-122"/>
              </a:rPr>
              <a:t>Steve Wozniak</a:t>
            </a:r>
            <a:r>
              <a:rPr lang="zh-CN" altLang="en-US" sz="2800" dirty="0">
                <a:latin typeface="华文新魏" pitchFamily="2" charset="-122"/>
              </a:rPr>
              <a:t>和</a:t>
            </a:r>
            <a:r>
              <a:rPr lang="en-US" altLang="zh-CN" sz="2800" dirty="0">
                <a:latin typeface="华文新魏" pitchFamily="2" charset="-122"/>
              </a:rPr>
              <a:t>Steve Jobs</a:t>
            </a:r>
            <a:r>
              <a:rPr lang="zh-CN" altLang="en-US" sz="2800" dirty="0">
                <a:latin typeface="华文新魏" pitchFamily="2" charset="-122"/>
              </a:rPr>
              <a:t>开发出微型计算机</a:t>
            </a:r>
            <a:r>
              <a:rPr lang="en-US" altLang="zh-CN" sz="2800" dirty="0">
                <a:latin typeface="华文新魏" pitchFamily="2" charset="-122"/>
              </a:rPr>
              <a:t>Apple I</a:t>
            </a:r>
            <a:r>
              <a:rPr lang="zh-CN" altLang="en-US" sz="2800" dirty="0">
                <a:latin typeface="华文新魏" pitchFamily="2" charset="-122"/>
              </a:rPr>
              <a:t>，愚人节这天，两个</a:t>
            </a:r>
            <a:r>
              <a:rPr lang="en-US" altLang="zh-CN" sz="2800" dirty="0">
                <a:latin typeface="华文新魏" pitchFamily="2" charset="-122"/>
              </a:rPr>
              <a:t>Steve</a:t>
            </a:r>
            <a:r>
              <a:rPr lang="zh-CN" altLang="en-US" sz="2800" dirty="0">
                <a:latin typeface="华文新魏" pitchFamily="2" charset="-122"/>
              </a:rPr>
              <a:t>成立了</a:t>
            </a:r>
            <a:r>
              <a:rPr lang="en-US" altLang="zh-CN" sz="2800" dirty="0">
                <a:latin typeface="华文新魏" pitchFamily="2" charset="-122"/>
              </a:rPr>
              <a:t>Apple</a:t>
            </a:r>
            <a:r>
              <a:rPr lang="zh-CN" altLang="en-US" sz="2800" dirty="0">
                <a:latin typeface="华文新魏" pitchFamily="2" charset="-122"/>
              </a:rPr>
              <a:t>计算机公司。 </a:t>
            </a:r>
          </a:p>
          <a:p>
            <a:pPr algn="just"/>
            <a:r>
              <a:rPr lang="en-US" altLang="zh-CN" sz="2800" dirty="0">
                <a:latin typeface="华文新魏" pitchFamily="2" charset="-122"/>
              </a:rPr>
              <a:t>Apple II</a:t>
            </a:r>
            <a:r>
              <a:rPr lang="zh-CN" altLang="en-US" sz="2800" dirty="0">
                <a:latin typeface="华文新魏" pitchFamily="2" charset="-122"/>
              </a:rPr>
              <a:t>是第一个带有彩色图形的个人计算机，售价为</a:t>
            </a:r>
            <a:r>
              <a:rPr lang="en-US" altLang="zh-CN" sz="2800" dirty="0">
                <a:latin typeface="华文新魏" pitchFamily="2" charset="-122"/>
              </a:rPr>
              <a:t>1300</a:t>
            </a:r>
            <a:r>
              <a:rPr lang="zh-CN" altLang="en-US" sz="2800" dirty="0">
                <a:latin typeface="华文新魏" pitchFamily="2" charset="-122"/>
              </a:rPr>
              <a:t>美元。</a:t>
            </a:r>
            <a:r>
              <a:rPr lang="en-US" altLang="zh-CN" sz="2800" dirty="0">
                <a:latin typeface="华文新魏" pitchFamily="2" charset="-122"/>
              </a:rPr>
              <a:t>Apple II</a:t>
            </a:r>
            <a:r>
              <a:rPr lang="zh-CN" altLang="en-US" sz="2800" dirty="0">
                <a:latin typeface="华文新魏" pitchFamily="2" charset="-122"/>
              </a:rPr>
              <a:t>及其系列改进机型风靡一时，使</a:t>
            </a:r>
            <a:r>
              <a:rPr lang="en-US" altLang="zh-CN" sz="2800" dirty="0">
                <a:latin typeface="华文新魏" pitchFamily="2" charset="-122"/>
              </a:rPr>
              <a:t>Apple</a:t>
            </a:r>
            <a:r>
              <a:rPr lang="zh-CN" altLang="en-US" sz="2800" dirty="0">
                <a:latin typeface="华文新魏" pitchFamily="2" charset="-122"/>
              </a:rPr>
              <a:t>成为微型机时代最成功的计算机公司。 </a:t>
            </a:r>
          </a:p>
          <a:p>
            <a:pPr algn="just"/>
            <a:endParaRPr lang="zh-CN" altLang="en-US" dirty="0"/>
          </a:p>
        </p:txBody>
      </p:sp>
      <p:pic>
        <p:nvPicPr>
          <p:cNvPr id="6" name="Picture 7" descr="输出向导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2290" y="4716697"/>
            <a:ext cx="1368152" cy="1710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http://www.damndigital.com/wp-content/uploads/2010/12/steve-job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7062" y="4548089"/>
            <a:ext cx="2880320" cy="1784199"/>
          </a:xfrm>
          <a:prstGeom prst="rect">
            <a:avLst/>
          </a:prstGeom>
          <a:noFill/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33891CFF-38B9-4D09-9836-0BA9D3EEF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61" y="1297938"/>
            <a:ext cx="3085747" cy="24633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955D792-EFE7-4C59-AA9E-7E098571D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511" y="4062121"/>
            <a:ext cx="3477597" cy="23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1981-PC</a:t>
            </a:r>
            <a:r>
              <a:rPr lang="zh-CN" altLang="en-US" dirty="0"/>
              <a:t>元年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853278" cy="3591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1980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月，“跳棋计划”的</a:t>
            </a:r>
            <a:r>
              <a:rPr lang="en-US" altLang="zh-CN" dirty="0"/>
              <a:t>13</a:t>
            </a:r>
            <a:r>
              <a:rPr lang="zh-CN" altLang="en-US" dirty="0"/>
              <a:t>人小组秘密来到佛罗里达州波克罗顿镇的</a:t>
            </a:r>
            <a:r>
              <a:rPr lang="en-US" altLang="zh-CN" dirty="0"/>
              <a:t>IBM</a:t>
            </a:r>
            <a:r>
              <a:rPr lang="zh-CN" altLang="en-US" dirty="0"/>
              <a:t>研究发展中心，次年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12</a:t>
            </a:r>
            <a:r>
              <a:rPr lang="zh-CN" altLang="en-US" dirty="0"/>
              <a:t>日，</a:t>
            </a:r>
            <a:r>
              <a:rPr lang="en-US" altLang="zh-CN" dirty="0"/>
              <a:t>IBM PC</a:t>
            </a:r>
            <a:r>
              <a:rPr lang="zh-CN" altLang="en-US" dirty="0"/>
              <a:t>诞生。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IBM</a:t>
            </a:r>
            <a:r>
              <a:rPr lang="zh-CN" altLang="en-US" dirty="0"/>
              <a:t>将其命名为</a:t>
            </a:r>
            <a:r>
              <a:rPr lang="en-US" altLang="zh-CN" dirty="0"/>
              <a:t>Personal Computer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CPU</a:t>
            </a:r>
            <a:r>
              <a:rPr lang="zh-CN" altLang="en-US" dirty="0"/>
              <a:t>为主频</a:t>
            </a:r>
            <a:r>
              <a:rPr lang="en-US" altLang="zh-CN" dirty="0"/>
              <a:t>4.77MHz</a:t>
            </a:r>
            <a:r>
              <a:rPr lang="zh-CN" altLang="en-US" dirty="0"/>
              <a:t>的</a:t>
            </a:r>
            <a:r>
              <a:rPr lang="en-US" altLang="zh-CN" dirty="0"/>
              <a:t>Intel 8088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OS</a:t>
            </a:r>
            <a:r>
              <a:rPr lang="zh-CN" altLang="en-US" dirty="0"/>
              <a:t>：</a:t>
            </a:r>
            <a:r>
              <a:rPr lang="en-US" altLang="zh-CN" dirty="0"/>
              <a:t>Microsoft MS-DOS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73C5BD2-646D-446D-B39A-E9B850A8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2630382"/>
            <a:ext cx="5156200" cy="376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54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计算机的发展日新月异</a:t>
            </a:r>
          </a:p>
        </p:txBody>
      </p:sp>
      <p:sp>
        <p:nvSpPr>
          <p:cNvPr id="849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从</a:t>
            </a:r>
            <a:r>
              <a:rPr lang="en-US" altLang="zh-CN" dirty="0"/>
              <a:t>CPU</a:t>
            </a:r>
            <a:r>
              <a:rPr lang="zh-CN" altLang="en-US" dirty="0"/>
              <a:t>的发展来看 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dirty="0"/>
              <a:t>4004</a:t>
            </a:r>
            <a:r>
              <a:rPr lang="zh-CN" altLang="en-US" dirty="0"/>
              <a:t>－</a:t>
            </a:r>
            <a:r>
              <a:rPr lang="en-US" altLang="zh-CN" dirty="0"/>
              <a:t>&gt;8008-&gt;8086-&gt;8088-&gt;80186-&gt;80286-&gt;80386-&gt;80486-586-&gt;</a:t>
            </a:r>
            <a:r>
              <a:rPr lang="en-US" altLang="zh-CN" dirty="0" err="1"/>
              <a:t>pentium</a:t>
            </a:r>
            <a:r>
              <a:rPr lang="en-US" altLang="zh-CN" dirty="0"/>
              <a:t>-&gt;PII-&gt;PIII-&gt;P4-&gt;Core2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dirty="0"/>
              <a:t>从计算机的规模，运算速度上看，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dirty="0"/>
              <a:t>巨型机、大型机、中型机、小型机、微型机、单片机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01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DAC0A3-C103-48F7-ABF7-D156CAFC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1621</a:t>
            </a:r>
            <a:r>
              <a:rPr lang="zh-CN" altLang="en-US" dirty="0"/>
              <a:t>年冈特计算尺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DD6BFE6-5AC9-4FC4-967C-9192402B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6820" y="3744626"/>
            <a:ext cx="7235078" cy="3102841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在发明计算机之前，计算尺是科学研究、工程设计和生产实践中使用最广泛、应用最便捷、最有价值的计算工具。</a:t>
            </a:r>
          </a:p>
          <a:p>
            <a:r>
              <a:rPr lang="zh-CN" altLang="en-US" sz="2400" dirty="0"/>
              <a:t>在三百余年的辉煌历史时间内，计算尺为人类进步、世界文明作出了无法估量的伟大贡献。</a:t>
            </a:r>
          </a:p>
          <a:p>
            <a:endParaRPr lang="zh-CN" altLang="en-US" sz="2400" dirty="0"/>
          </a:p>
        </p:txBody>
      </p:sp>
      <p:pic>
        <p:nvPicPr>
          <p:cNvPr id="4" name="Picture 5" descr="faber%201-98m-z">
            <a:hlinkClick r:id="rId2" tooltip="点击放大浏览"/>
            <a:extLst>
              <a:ext uri="{FF2B5EF4-FFF2-40B4-BE49-F238E27FC236}">
                <a16:creationId xmlns="" xmlns:a16="http://schemas.microsoft.com/office/drawing/2014/main" id="{AC7E7798-0EE2-4346-ABE3-19C47768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15953" y="1300657"/>
            <a:ext cx="10560093" cy="1878478"/>
          </a:xfrm>
          <a:prstGeom prst="rect">
            <a:avLst/>
          </a:prstGeom>
        </p:spPr>
      </p:pic>
      <p:pic>
        <p:nvPicPr>
          <p:cNvPr id="5" name="Picture 4" descr="sliderule1">
            <a:extLst>
              <a:ext uri="{FF2B5EF4-FFF2-40B4-BE49-F238E27FC236}">
                <a16:creationId xmlns="" xmlns:a16="http://schemas.microsoft.com/office/drawing/2014/main" id="{A2BFCC58-A992-4853-82DF-6CE9A8199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5953" y="3429000"/>
            <a:ext cx="2646903" cy="2697071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0667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0475CD4-B30B-4BAC-95B5-B7196C8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 of Intel</a:t>
            </a:r>
            <a:r>
              <a:rPr lang="en-US" altLang="zh-CN" baseline="50000" dirty="0"/>
              <a:t>® 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7A8F7A5-0E1C-454C-8198-E2C09654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99" y="1513263"/>
            <a:ext cx="1930001" cy="12616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A26672A-950E-4701-9F01-E90C05FE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95" y="1365876"/>
            <a:ext cx="2571105" cy="15596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9628EE9-6323-4B95-9DA8-0A5EA8D066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53" b="10356"/>
          <a:stretch/>
        </p:blipFill>
        <p:spPr>
          <a:xfrm rot="20797146">
            <a:off x="6129021" y="1554296"/>
            <a:ext cx="2945122" cy="117962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3429C69-29E3-4BDC-836F-0CEC2A15C363}"/>
              </a:ext>
            </a:extLst>
          </p:cNvPr>
          <p:cNvSpPr/>
          <p:nvPr/>
        </p:nvSpPr>
        <p:spPr>
          <a:xfrm>
            <a:off x="1343327" y="2962930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4004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C26E296-87EA-496A-8061-98DB8370D218}"/>
              </a:ext>
            </a:extLst>
          </p:cNvPr>
          <p:cNvSpPr/>
          <p:nvPr/>
        </p:nvSpPr>
        <p:spPr>
          <a:xfrm>
            <a:off x="4183588" y="2962930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8008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BD7C7FF-0422-4343-88F0-C2C453619B5A}"/>
              </a:ext>
            </a:extLst>
          </p:cNvPr>
          <p:cNvSpPr/>
          <p:nvPr/>
        </p:nvSpPr>
        <p:spPr>
          <a:xfrm>
            <a:off x="7233532" y="2962930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8080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BF75F8E6-AA52-469F-AF12-A273C24AADF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8622" y="1348754"/>
            <a:ext cx="3102878" cy="150815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22E42B23-DC81-4C54-A388-DCA29625CB31}"/>
              </a:ext>
            </a:extLst>
          </p:cNvPr>
          <p:cNvSpPr/>
          <p:nvPr/>
        </p:nvSpPr>
        <p:spPr>
          <a:xfrm>
            <a:off x="9849983" y="2962930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8086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8DD1629-1B46-4024-B0EF-BA68774F9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87" y="4062044"/>
            <a:ext cx="1823794" cy="170204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9421BE40-3849-46EB-9A11-D20F78CB4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105" y="4030427"/>
            <a:ext cx="1714500" cy="1714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24F98E23-F8BA-4A72-B8DE-F305A1A98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598" y="3889402"/>
            <a:ext cx="2335535" cy="215374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69A0FA13-43C3-4FAE-8CDA-2E4D16FD4114}"/>
              </a:ext>
            </a:extLst>
          </p:cNvPr>
          <p:cNvSpPr/>
          <p:nvPr/>
        </p:nvSpPr>
        <p:spPr>
          <a:xfrm>
            <a:off x="1343327" y="5871055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80186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55E881AC-D6E5-43C2-89EB-B088E1F18C44}"/>
              </a:ext>
            </a:extLst>
          </p:cNvPr>
          <p:cNvSpPr/>
          <p:nvPr/>
        </p:nvSpPr>
        <p:spPr>
          <a:xfrm>
            <a:off x="4107388" y="5871055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80286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BEF7ED87-6631-40B3-BF08-2BD7849B3B05}"/>
              </a:ext>
            </a:extLst>
          </p:cNvPr>
          <p:cNvSpPr/>
          <p:nvPr/>
        </p:nvSpPr>
        <p:spPr>
          <a:xfrm>
            <a:off x="6890632" y="5871055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80386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B7661341-C8B9-4EB0-A286-A878FC276CDB}"/>
              </a:ext>
            </a:extLst>
          </p:cNvPr>
          <p:cNvSpPr/>
          <p:nvPr/>
        </p:nvSpPr>
        <p:spPr>
          <a:xfrm>
            <a:off x="9849983" y="5871055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80486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33DFE10-4A25-40C8-A256-55A48368AE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5474" y="3981132"/>
            <a:ext cx="2127378" cy="19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40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0475CD4-B30B-4BAC-95B5-B7196C80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 of Intel</a:t>
            </a:r>
            <a:r>
              <a:rPr lang="en-US" altLang="zh-CN" baseline="50000" dirty="0"/>
              <a:t>® 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3429C69-29E3-4BDC-836F-0CEC2A15C363}"/>
              </a:ext>
            </a:extLst>
          </p:cNvPr>
          <p:cNvSpPr/>
          <p:nvPr/>
        </p:nvSpPr>
        <p:spPr>
          <a:xfrm>
            <a:off x="1292527" y="3115330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pentium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BC26E296-87EA-496A-8061-98DB8370D218}"/>
              </a:ext>
            </a:extLst>
          </p:cNvPr>
          <p:cNvSpPr/>
          <p:nvPr/>
        </p:nvSpPr>
        <p:spPr>
          <a:xfrm>
            <a:off x="3510488" y="3115330"/>
            <a:ext cx="1821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Pentium MMX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BD7C7FF-0422-4343-88F0-C2C453619B5A}"/>
              </a:ext>
            </a:extLst>
          </p:cNvPr>
          <p:cNvSpPr/>
          <p:nvPr/>
        </p:nvSpPr>
        <p:spPr>
          <a:xfrm>
            <a:off x="6179432" y="3115330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Pentium PRO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22E42B23-DC81-4C54-A388-DCA29625CB31}"/>
              </a:ext>
            </a:extLst>
          </p:cNvPr>
          <p:cNvSpPr/>
          <p:nvPr/>
        </p:nvSpPr>
        <p:spPr>
          <a:xfrm>
            <a:off x="9430883" y="311533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Pentium II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69A0FA13-43C3-4FAE-8CDA-2E4D16FD4114}"/>
              </a:ext>
            </a:extLst>
          </p:cNvPr>
          <p:cNvSpPr/>
          <p:nvPr/>
        </p:nvSpPr>
        <p:spPr>
          <a:xfrm>
            <a:off x="1343327" y="5921855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Pentium III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55E881AC-D6E5-43C2-89EB-B088E1F18C44}"/>
              </a:ext>
            </a:extLst>
          </p:cNvPr>
          <p:cNvSpPr/>
          <p:nvPr/>
        </p:nvSpPr>
        <p:spPr>
          <a:xfrm>
            <a:off x="3942288" y="5921855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Pentium 4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BEF7ED87-6631-40B3-BF08-2BD7849B3B05}"/>
              </a:ext>
            </a:extLst>
          </p:cNvPr>
          <p:cNvSpPr/>
          <p:nvPr/>
        </p:nvSpPr>
        <p:spPr>
          <a:xfrm>
            <a:off x="6221365" y="5921855"/>
            <a:ext cx="2302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Pentium D</a:t>
            </a:r>
            <a:r>
              <a:rPr lang="zh-CN" altLang="en-US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（双核）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B7661341-C8B9-4EB0-A286-A878FC276CDB}"/>
              </a:ext>
            </a:extLst>
          </p:cNvPr>
          <p:cNvSpPr/>
          <p:nvPr/>
        </p:nvSpPr>
        <p:spPr>
          <a:xfrm>
            <a:off x="9406378" y="5921855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Core 2 64bits</a:t>
            </a:r>
            <a:endParaRPr lang="zh-CN" altLang="en-US" b="1" dirty="0">
              <a:solidFill>
                <a:srgbClr val="C00000"/>
              </a:solidFill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B45F41E-1D8F-4D23-9853-96CB02E6F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10" y="1326790"/>
            <a:ext cx="1798467" cy="17485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2FE45D6-B654-4FDE-80DB-C79A4A4EF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78" y="1252675"/>
            <a:ext cx="2045723" cy="184810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A163B126-64B9-4BA7-93B7-AECB2C78F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041" y="1607424"/>
            <a:ext cx="2973982" cy="13959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93C05C73-6130-436D-B48D-531E58EED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701" y="1363109"/>
            <a:ext cx="1836014" cy="169842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1A4E5687-AFF8-4B0D-91F6-A79FF3873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3143" y="1023020"/>
            <a:ext cx="2097669" cy="95971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AEBA0B5A-F8AE-41B7-88A7-DD09BF291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48" y="4560344"/>
            <a:ext cx="2503007" cy="116807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="" xmlns:a16="http://schemas.microsoft.com/office/drawing/2014/main" id="{0F22C6DD-D574-432F-A189-A5B8065BD8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166" y="4058355"/>
            <a:ext cx="1821332" cy="176821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="" xmlns:a16="http://schemas.microsoft.com/office/drawing/2014/main" id="{5E646619-8F92-4B05-A0EB-30394246DB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1701" y="3754828"/>
            <a:ext cx="2359034" cy="218099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="" xmlns:a16="http://schemas.microsoft.com/office/drawing/2014/main" id="{F5982176-5590-457D-A8E1-279EBDB7CF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3024" y="3777026"/>
            <a:ext cx="2030016" cy="195138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597F69C6-B162-4FB8-B1CB-7668E316AADD}"/>
              </a:ext>
            </a:extLst>
          </p:cNvPr>
          <p:cNvSpPr/>
          <p:nvPr/>
        </p:nvSpPr>
        <p:spPr>
          <a:xfrm>
            <a:off x="8521700" y="4381500"/>
            <a:ext cx="400115" cy="606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987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 of Intel</a:t>
            </a:r>
            <a:r>
              <a:rPr lang="en-US" altLang="zh-CN" baseline="50000" dirty="0"/>
              <a:t>® 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680" y="1215354"/>
            <a:ext cx="1800304" cy="1578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0212" y="1190423"/>
            <a:ext cx="2086457" cy="206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82571" y="1215354"/>
            <a:ext cx="2499580" cy="2478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65503" y="1202654"/>
            <a:ext cx="2637919" cy="253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96788" y="4300030"/>
            <a:ext cx="3232967" cy="207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9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44232" y="3960814"/>
            <a:ext cx="2637919" cy="241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0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547428" y="3948114"/>
            <a:ext cx="2455994" cy="2402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7213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History of Intel</a:t>
            </a:r>
            <a:r>
              <a:rPr lang="en-US" altLang="zh-CN" baseline="50000" dirty="0"/>
              <a:t>® </a:t>
            </a:r>
            <a:r>
              <a:rPr lang="en-US" altLang="zh-CN" dirty="0"/>
              <a:t>CPU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38737091-3106-47EF-9F28-AA440DE9D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611869"/>
              </p:ext>
            </p:extLst>
          </p:nvPr>
        </p:nvGraphicFramePr>
        <p:xfrm>
          <a:off x="1081891" y="1272116"/>
          <a:ext cx="10028217" cy="509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999">
                  <a:extLst>
                    <a:ext uri="{9D8B030D-6E8A-4147-A177-3AD203B41FA5}">
                      <a16:colId xmlns="" xmlns:a16="http://schemas.microsoft.com/office/drawing/2014/main" val="1744936844"/>
                    </a:ext>
                  </a:extLst>
                </a:gridCol>
                <a:gridCol w="3869145">
                  <a:extLst>
                    <a:ext uri="{9D8B030D-6E8A-4147-A177-3AD203B41FA5}">
                      <a16:colId xmlns="" xmlns:a16="http://schemas.microsoft.com/office/drawing/2014/main" val="2956266072"/>
                    </a:ext>
                  </a:extLst>
                </a:gridCol>
                <a:gridCol w="4000073">
                  <a:extLst>
                    <a:ext uri="{9D8B030D-6E8A-4147-A177-3AD203B41FA5}">
                      <a16:colId xmlns="" xmlns:a16="http://schemas.microsoft.com/office/drawing/2014/main" val="744707063"/>
                    </a:ext>
                  </a:extLst>
                </a:gridCol>
              </a:tblGrid>
              <a:tr h="565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年份</a:t>
                      </a: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CPU </a:t>
                      </a:r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3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频率</a:t>
                      </a:r>
                    </a:p>
                  </a:txBody>
                  <a:tcPr marL="114764" marR="114764" marT="57382" marB="57382" anchor="ctr" anchorCtr="1"/>
                </a:tc>
                <a:extLst>
                  <a:ext uri="{0D108BD9-81ED-4DB2-BD59-A6C34878D82A}">
                    <a16:rowId xmlns="" xmlns:a16="http://schemas.microsoft.com/office/drawing/2014/main" val="1478223921"/>
                  </a:ext>
                </a:extLst>
              </a:tr>
              <a:tr h="56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1978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8086/8088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5-10 MHz</a:t>
                      </a:r>
                    </a:p>
                  </a:txBody>
                  <a:tcPr marL="114764" marR="114764" marT="57382" marB="57382" anchor="ctr" anchorCtr="1"/>
                </a:tc>
                <a:extLst>
                  <a:ext uri="{0D108BD9-81ED-4DB2-BD59-A6C34878D82A}">
                    <a16:rowId xmlns="" xmlns:a16="http://schemas.microsoft.com/office/drawing/2014/main" val="2091875296"/>
                  </a:ext>
                </a:extLst>
              </a:tr>
              <a:tr h="56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1982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80286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6-12 MHz</a:t>
                      </a:r>
                    </a:p>
                  </a:txBody>
                  <a:tcPr marL="114764" marR="114764" marT="57382" marB="57382" anchor="ctr" anchorCtr="1"/>
                </a:tc>
                <a:extLst>
                  <a:ext uri="{0D108BD9-81ED-4DB2-BD59-A6C34878D82A}">
                    <a16:rowId xmlns="" xmlns:a16="http://schemas.microsoft.com/office/drawing/2014/main" val="170903004"/>
                  </a:ext>
                </a:extLst>
              </a:tr>
              <a:tr h="56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1985 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Intel386™ 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16-33 MHz</a:t>
                      </a:r>
                    </a:p>
                  </a:txBody>
                  <a:tcPr marL="114764" marR="114764" marT="57382" marB="57382" anchor="ctr" anchorCtr="1"/>
                </a:tc>
                <a:extLst>
                  <a:ext uri="{0D108BD9-81ED-4DB2-BD59-A6C34878D82A}">
                    <a16:rowId xmlns="" xmlns:a16="http://schemas.microsoft.com/office/drawing/2014/main" val="165008486"/>
                  </a:ext>
                </a:extLst>
              </a:tr>
              <a:tr h="56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1989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Intel486™DX 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25-50 MHz</a:t>
                      </a:r>
                    </a:p>
                  </a:txBody>
                  <a:tcPr marL="114764" marR="114764" marT="57382" marB="57382" anchor="ctr" anchorCtr="1"/>
                </a:tc>
                <a:extLst>
                  <a:ext uri="{0D108BD9-81ED-4DB2-BD59-A6C34878D82A}">
                    <a16:rowId xmlns="" xmlns:a16="http://schemas.microsoft.com/office/drawing/2014/main" val="2221780238"/>
                  </a:ext>
                </a:extLst>
              </a:tr>
              <a:tr h="56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1993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Pentium® 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60-233 MHz</a:t>
                      </a:r>
                    </a:p>
                  </a:txBody>
                  <a:tcPr marL="114764" marR="114764" marT="57382" marB="57382" anchor="ctr" anchorCtr="1"/>
                </a:tc>
                <a:extLst>
                  <a:ext uri="{0D108BD9-81ED-4DB2-BD59-A6C34878D82A}">
                    <a16:rowId xmlns="" xmlns:a16="http://schemas.microsoft.com/office/drawing/2014/main" val="450276157"/>
                  </a:ext>
                </a:extLst>
              </a:tr>
              <a:tr h="56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1997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Pentium® II 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233-450 MHz</a:t>
                      </a:r>
                    </a:p>
                  </a:txBody>
                  <a:tcPr marL="114764" marR="114764" marT="57382" marB="57382" anchor="ctr" anchorCtr="1"/>
                </a:tc>
                <a:extLst>
                  <a:ext uri="{0D108BD9-81ED-4DB2-BD59-A6C34878D82A}">
                    <a16:rowId xmlns="" xmlns:a16="http://schemas.microsoft.com/office/drawing/2014/main" val="1122116441"/>
                  </a:ext>
                </a:extLst>
              </a:tr>
              <a:tr h="56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1999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Pentium® III 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450M-1G Hz</a:t>
                      </a:r>
                    </a:p>
                  </a:txBody>
                  <a:tcPr marL="114764" marR="114764" marT="57382" marB="57382" anchor="ctr" anchorCtr="1"/>
                </a:tc>
                <a:extLst>
                  <a:ext uri="{0D108BD9-81ED-4DB2-BD59-A6C34878D82A}">
                    <a16:rowId xmlns="" xmlns:a16="http://schemas.microsoft.com/office/drawing/2014/main" val="2895358423"/>
                  </a:ext>
                </a:extLst>
              </a:tr>
              <a:tr h="565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2000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Pentium® 4 </a:t>
                      </a:r>
                      <a:endParaRPr lang="zh-CN" altLang="en-US" sz="23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4764" marR="114764" marT="57382" marB="57382"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3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1.4-3.2 GHz</a:t>
                      </a:r>
                    </a:p>
                  </a:txBody>
                  <a:tcPr marL="114764" marR="114764" marT="57382" marB="57382" anchor="ctr" anchorCtr="1"/>
                </a:tc>
                <a:extLst>
                  <a:ext uri="{0D108BD9-81ED-4DB2-BD59-A6C34878D82A}">
                    <a16:rowId xmlns="" xmlns:a16="http://schemas.microsoft.com/office/drawing/2014/main" val="1703955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4063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近</a:t>
            </a:r>
            <a:r>
              <a:rPr lang="en-US" altLang="zh-CN" dirty="0"/>
              <a:t>100</a:t>
            </a:r>
            <a:r>
              <a:rPr lang="zh-CN" altLang="en-US" dirty="0"/>
              <a:t>年技术的变革</a:t>
            </a:r>
          </a:p>
        </p:txBody>
      </p:sp>
      <p:sp>
        <p:nvSpPr>
          <p:cNvPr id="97284" name="Rectangle 3"/>
          <p:cNvSpPr>
            <a:spLocks noGrp="1" noChangeArrowheads="1"/>
          </p:cNvSpPr>
          <p:nvPr>
            <p:ph idx="1"/>
          </p:nvPr>
        </p:nvSpPr>
        <p:spPr>
          <a:xfrm>
            <a:off x="595423" y="962000"/>
            <a:ext cx="10936177" cy="5057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500" dirty="0"/>
              <a:t>机械计算机</a:t>
            </a:r>
            <a:r>
              <a:rPr lang="en-US" altLang="zh-CN" sz="2500" dirty="0"/>
              <a:t>, 19</a:t>
            </a:r>
            <a:r>
              <a:rPr lang="zh-CN" altLang="en-US" sz="2500" dirty="0"/>
              <a:t>世纪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100" dirty="0"/>
              <a:t> 齿轮</a:t>
            </a:r>
            <a:r>
              <a:rPr lang="en-US" altLang="zh-CN" sz="2100" dirty="0"/>
              <a:t>, </a:t>
            </a:r>
            <a:r>
              <a:rPr lang="zh-CN" altLang="en-US" sz="2100" dirty="0"/>
              <a:t>链条</a:t>
            </a:r>
            <a:r>
              <a:rPr lang="en-US" altLang="zh-CN" sz="2100" dirty="0"/>
              <a:t>, </a:t>
            </a:r>
            <a:r>
              <a:rPr lang="zh-CN" altLang="en-US" sz="2100" dirty="0"/>
              <a:t>滑轮</a:t>
            </a:r>
            <a:r>
              <a:rPr lang="en-US" altLang="zh-CN" sz="2100" dirty="0"/>
              <a:t>, </a:t>
            </a:r>
            <a:r>
              <a:rPr lang="zh-CN" altLang="en-US" sz="2100" dirty="0"/>
              <a:t>蒸汽机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100" dirty="0"/>
              <a:t> 穿孔卡片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500" dirty="0"/>
              <a:t>机电计算机</a:t>
            </a:r>
            <a:r>
              <a:rPr lang="en-US" altLang="zh-CN" sz="2500" dirty="0"/>
              <a:t>, 20</a:t>
            </a:r>
            <a:r>
              <a:rPr lang="zh-CN" altLang="en-US" sz="2500" dirty="0"/>
              <a:t>世纪早期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100" dirty="0"/>
              <a:t>开关</a:t>
            </a:r>
            <a:r>
              <a:rPr lang="en-US" altLang="zh-CN" sz="2100" dirty="0"/>
              <a:t>,</a:t>
            </a:r>
            <a:r>
              <a:rPr lang="zh-CN" altLang="en-US" sz="2100" dirty="0"/>
              <a:t>继电器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100" dirty="0"/>
              <a:t>水银延迟线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500" dirty="0"/>
              <a:t>电子计算机</a:t>
            </a:r>
            <a:r>
              <a:rPr lang="en-US" altLang="zh-CN" sz="2500" dirty="0"/>
              <a:t>, 20</a:t>
            </a:r>
            <a:r>
              <a:rPr lang="zh-CN" altLang="en-US" sz="2500" dirty="0"/>
              <a:t>世纪中期开始至今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100" dirty="0"/>
              <a:t>线路连接板</a:t>
            </a:r>
            <a:r>
              <a:rPr lang="en-US" altLang="zh-CN" sz="2100" dirty="0"/>
              <a:t>, </a:t>
            </a:r>
            <a:r>
              <a:rPr lang="zh-CN" altLang="en-US" sz="2100" dirty="0"/>
              <a:t>真空管</a:t>
            </a:r>
            <a:r>
              <a:rPr lang="en-US" altLang="zh-CN" sz="2100" dirty="0"/>
              <a:t>, CRT,</a:t>
            </a:r>
            <a:r>
              <a:rPr lang="zh-CN" altLang="en-US" sz="2100" dirty="0"/>
              <a:t>晶体管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100" dirty="0"/>
              <a:t>DRAM, </a:t>
            </a:r>
            <a:r>
              <a:rPr lang="zh-CN" altLang="en-US" sz="2100" dirty="0"/>
              <a:t>磁存储</a:t>
            </a:r>
          </a:p>
        </p:txBody>
      </p:sp>
    </p:spTree>
    <p:extLst>
      <p:ext uri="{BB962C8B-B14F-4D97-AF65-F5344CB8AC3E}">
        <p14:creationId xmlns:p14="http://schemas.microsoft.com/office/powerpoint/2010/main" val="2917889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F382FDD-1FF3-4CD8-8E44-84364D45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计算机发展历程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="" xmlns:a16="http://schemas.microsoft.com/office/drawing/2014/main" id="{3F2CC2A0-AFC9-4E33-9F7F-F74D605A95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350995"/>
              </p:ext>
            </p:extLst>
          </p:nvPr>
        </p:nvGraphicFramePr>
        <p:xfrm>
          <a:off x="604281" y="1189185"/>
          <a:ext cx="11066215" cy="4479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785">
                  <a:extLst>
                    <a:ext uri="{9D8B030D-6E8A-4147-A177-3AD203B41FA5}">
                      <a16:colId xmlns="" xmlns:a16="http://schemas.microsoft.com/office/drawing/2014/main" val="1558726995"/>
                    </a:ext>
                  </a:extLst>
                </a:gridCol>
                <a:gridCol w="2077862">
                  <a:extLst>
                    <a:ext uri="{9D8B030D-6E8A-4147-A177-3AD203B41FA5}">
                      <a16:colId xmlns="" xmlns:a16="http://schemas.microsoft.com/office/drawing/2014/main" val="2987437790"/>
                    </a:ext>
                  </a:extLst>
                </a:gridCol>
                <a:gridCol w="2507034">
                  <a:extLst>
                    <a:ext uri="{9D8B030D-6E8A-4147-A177-3AD203B41FA5}">
                      <a16:colId xmlns="" xmlns:a16="http://schemas.microsoft.com/office/drawing/2014/main" val="2002703985"/>
                    </a:ext>
                  </a:extLst>
                </a:gridCol>
                <a:gridCol w="2258135">
                  <a:extLst>
                    <a:ext uri="{9D8B030D-6E8A-4147-A177-3AD203B41FA5}">
                      <a16:colId xmlns="" xmlns:a16="http://schemas.microsoft.com/office/drawing/2014/main" val="458907383"/>
                    </a:ext>
                  </a:extLst>
                </a:gridCol>
                <a:gridCol w="2438399">
                  <a:extLst>
                    <a:ext uri="{9D8B030D-6E8A-4147-A177-3AD203B41FA5}">
                      <a16:colId xmlns="" xmlns:a16="http://schemas.microsoft.com/office/drawing/2014/main" val="4017981267"/>
                    </a:ext>
                  </a:extLst>
                </a:gridCol>
              </a:tblGrid>
              <a:tr h="420325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83522135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年代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1946~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1958~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1965~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1971~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6780675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基础器件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晶体管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集成电路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超大规模集成电路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750407334"/>
                  </a:ext>
                </a:extLst>
              </a:tr>
              <a:tr h="72549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运算速度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几千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几万次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几万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几万次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几十万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~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几百万次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MIPS-&gt;GIPS-&gt;TIPS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07564515"/>
                  </a:ext>
                </a:extLst>
              </a:tr>
              <a:tr h="725493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存储器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水银延迟线 </a:t>
                      </a:r>
                      <a:endParaRPr lang="en-US" altLang="zh-CN" sz="1800" b="0" kern="12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磁鼓、纸带、卡片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磁芯 </a:t>
                      </a:r>
                      <a:endParaRPr lang="en-US" altLang="zh-CN" sz="1800" b="0" kern="12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磁盘、磁带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半导体</a:t>
                      </a:r>
                      <a:endParaRPr lang="en-US" altLang="zh-CN" sz="1800" b="0" kern="120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磁盘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半导体</a:t>
                      </a:r>
                      <a:endParaRPr lang="en-US" altLang="zh-CN" b="0" dirty="0">
                        <a:solidFill>
                          <a:schemeClr val="accent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b="0" dirty="0">
                          <a:solidFill>
                            <a:schemeClr val="accent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磁盘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53122667"/>
                  </a:ext>
                </a:extLst>
              </a:tr>
              <a:tr h="134734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机器语言</a:t>
                      </a:r>
                      <a:endParaRPr lang="en-US" altLang="zh-CN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汇编语言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算法语言</a:t>
                      </a:r>
                      <a:endParaRPr lang="en-US" altLang="zh-CN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FORTRAN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ALGOL-60</a:t>
                      </a:r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COBOL </a:t>
                      </a:r>
                    </a:p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软件技术、</a:t>
                      </a:r>
                      <a:endParaRPr lang="en-US" altLang="zh-CN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外设发展迅速</a:t>
                      </a:r>
                      <a:endParaRPr lang="en-US" altLang="zh-CN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小型计算机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微型计算机</a:t>
                      </a:r>
                      <a:endParaRPr lang="en-US" altLang="zh-CN" sz="18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多机处理</a:t>
                      </a: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网络化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08602065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应用范围</a:t>
                      </a:r>
                    </a:p>
                  </a:txBody>
                  <a:tcPr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科学计算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科学计算、数据处理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21117867"/>
                  </a:ext>
                </a:extLst>
              </a:tr>
            </a:tbl>
          </a:graphicData>
        </a:graphic>
      </p:graphicFrame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DE67215-748A-4F94-B685-675CE5CABEB3}"/>
              </a:ext>
            </a:extLst>
          </p:cNvPr>
          <p:cNvSpPr txBox="1">
            <a:spLocks noChangeArrowheads="1"/>
          </p:cNvSpPr>
          <p:nvPr/>
        </p:nvSpPr>
        <p:spPr>
          <a:xfrm>
            <a:off x="1103377" y="5744905"/>
            <a:ext cx="10515599" cy="617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 </a:t>
            </a:r>
            <a:r>
              <a:rPr lang="zh-CN" altLang="en-US" dirty="0"/>
              <a:t>速度越来越快、 体积越来越小、 成本越来越低、 功耗越来越低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66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计算机发展的规律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AD8396B-9EC6-4D3F-95C8-CC168A107FB0}"/>
              </a:ext>
            </a:extLst>
          </p:cNvPr>
          <p:cNvSpPr/>
          <p:nvPr/>
        </p:nvSpPr>
        <p:spPr>
          <a:xfrm>
            <a:off x="3243942" y="1343345"/>
            <a:ext cx="8305800" cy="574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微处理器内晶体管数每十八个月翻一番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9965032-4182-4B66-ADE5-4AB374718B76}"/>
              </a:ext>
            </a:extLst>
          </p:cNvPr>
          <p:cNvSpPr/>
          <p:nvPr/>
        </p:nvSpPr>
        <p:spPr>
          <a:xfrm>
            <a:off x="3243942" y="2059662"/>
            <a:ext cx="8305800" cy="57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如保持计算能力不变，微处理器价格，每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个月减少一半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1999570F-F2DF-44B5-B397-B87736A30EB6}"/>
              </a:ext>
            </a:extLst>
          </p:cNvPr>
          <p:cNvSpPr/>
          <p:nvPr/>
        </p:nvSpPr>
        <p:spPr>
          <a:xfrm>
            <a:off x="3243942" y="2775979"/>
            <a:ext cx="8305800" cy="574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1996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年预言），主干网带宽每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个月增加一倍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C04690B-F575-43BA-9D17-764ED05B34E0}"/>
              </a:ext>
            </a:extLst>
          </p:cNvPr>
          <p:cNvSpPr/>
          <p:nvPr/>
        </p:nvSpPr>
        <p:spPr>
          <a:xfrm>
            <a:off x="3243942" y="4208613"/>
            <a:ext cx="8305800" cy="574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密度每年增加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，每三年翻四倍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9ABC0F8-5AFF-4CE9-AE6A-1A04D351CB59}"/>
              </a:ext>
            </a:extLst>
          </p:cNvPr>
          <p:cNvSpPr/>
          <p:nvPr/>
        </p:nvSpPr>
        <p:spPr>
          <a:xfrm>
            <a:off x="3243942" y="3492296"/>
            <a:ext cx="8305800" cy="57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网络价值同网络用户数的平方成正比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3EB52A3D-ED98-4E87-90D8-77C65C4245A0}"/>
              </a:ext>
            </a:extLst>
          </p:cNvPr>
          <p:cNvSpPr/>
          <p:nvPr/>
        </p:nvSpPr>
        <p:spPr>
          <a:xfrm>
            <a:off x="3243942" y="4924930"/>
            <a:ext cx="8305800" cy="57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硬盘的密度每年增加约一倍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C43A1777-0864-48CE-904A-39EB815FAF47}"/>
              </a:ext>
            </a:extLst>
          </p:cNvPr>
          <p:cNvSpPr/>
          <p:nvPr/>
        </p:nvSpPr>
        <p:spPr>
          <a:xfrm>
            <a:off x="3243942" y="5641249"/>
            <a:ext cx="8305800" cy="574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从现在起，每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个月新增的存储量等于有史以来存储量之和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8D3C2640-152A-46BD-B335-D653CA45DE12}"/>
              </a:ext>
            </a:extLst>
          </p:cNvPr>
          <p:cNvSpPr/>
          <p:nvPr/>
        </p:nvSpPr>
        <p:spPr>
          <a:xfrm>
            <a:off x="881742" y="1343344"/>
            <a:ext cx="2231570" cy="574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Moore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78F58D91-6700-446F-9821-9E6C439A25BD}"/>
              </a:ext>
            </a:extLst>
          </p:cNvPr>
          <p:cNvSpPr/>
          <p:nvPr/>
        </p:nvSpPr>
        <p:spPr>
          <a:xfrm>
            <a:off x="881742" y="2059661"/>
            <a:ext cx="2231570" cy="57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Bell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8F6A345D-3970-496C-973A-B270CF0FB8F5}"/>
              </a:ext>
            </a:extLst>
          </p:cNvPr>
          <p:cNvSpPr/>
          <p:nvPr/>
        </p:nvSpPr>
        <p:spPr>
          <a:xfrm>
            <a:off x="881742" y="2775978"/>
            <a:ext cx="2231570" cy="574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Gilder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444BD6A0-768C-4CAC-B42B-BE16EC1004BF}"/>
              </a:ext>
            </a:extLst>
          </p:cNvPr>
          <p:cNvSpPr/>
          <p:nvPr/>
        </p:nvSpPr>
        <p:spPr>
          <a:xfrm>
            <a:off x="881742" y="4208612"/>
            <a:ext cx="2231570" cy="574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C2F859A9-D374-45DF-8CBE-8B09DCAF684F}"/>
              </a:ext>
            </a:extLst>
          </p:cNvPr>
          <p:cNvSpPr/>
          <p:nvPr/>
        </p:nvSpPr>
        <p:spPr>
          <a:xfrm>
            <a:off x="881742" y="3492295"/>
            <a:ext cx="2231570" cy="57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Metcalfe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定律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E1DDB44C-A2F8-494D-BDFE-48158F2398B5}"/>
              </a:ext>
            </a:extLst>
          </p:cNvPr>
          <p:cNvSpPr/>
          <p:nvPr/>
        </p:nvSpPr>
        <p:spPr>
          <a:xfrm>
            <a:off x="881742" y="4924929"/>
            <a:ext cx="2231570" cy="574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硬盘发展规律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A45D8388-D4A4-42A8-8390-31202D9A7FEF}"/>
              </a:ext>
            </a:extLst>
          </p:cNvPr>
          <p:cNvSpPr/>
          <p:nvPr/>
        </p:nvSpPr>
        <p:spPr>
          <a:xfrm>
            <a:off x="881742" y="5641248"/>
            <a:ext cx="2231570" cy="574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新摩尔定律</a:t>
            </a:r>
          </a:p>
        </p:txBody>
      </p:sp>
    </p:spTree>
    <p:extLst>
      <p:ext uri="{BB962C8B-B14F-4D97-AF65-F5344CB8AC3E}">
        <p14:creationId xmlns:p14="http://schemas.microsoft.com/office/powerpoint/2010/main" val="134516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Picture 2" descr="摩尔定律失效了 芯片未来又怎样？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865" y="1261933"/>
            <a:ext cx="2142064" cy="25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1965</a:t>
            </a:r>
            <a:r>
              <a:rPr lang="zh-CN" altLang="en-US" dirty="0"/>
              <a:t>年 </a:t>
            </a:r>
            <a:r>
              <a:rPr lang="en-US" altLang="zh-CN" dirty="0"/>
              <a:t>Moore</a:t>
            </a:r>
            <a:r>
              <a:rPr lang="en-US" altLang="zh-CN" dirty="0">
                <a:latin typeface="Arial" charset="0"/>
              </a:rPr>
              <a:t>’</a:t>
            </a:r>
            <a:r>
              <a:rPr lang="en-US" altLang="zh-CN" dirty="0"/>
              <a:t>s Law</a:t>
            </a:r>
          </a:p>
        </p:txBody>
      </p:sp>
      <p:pic>
        <p:nvPicPr>
          <p:cNvPr id="204804" name="Picture 4" descr="50年来芯片晶体管和工作频率的指数式增长(注：纵坐标为对数坐标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3" y="1261933"/>
            <a:ext cx="6605405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55" y="4443990"/>
            <a:ext cx="1562659" cy="15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6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计算设备体积随着半导体工业发展呈指数式缩小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 -</a:t>
            </a:r>
            <a:fld id="{01D71506-0713-46DD-9483-17E15EDE737E}" type="slidenum"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r>
              <a:rPr lang="en-US" altLang="zh-CN" sz="1400" i="1">
                <a:solidFill>
                  <a:srgbClr val="0D7157"/>
                </a:solidFill>
                <a:latin typeface="Arial" pitchFamily="34" charset="0"/>
                <a:ea typeface="华文细黑" pitchFamily="2" charset="-122"/>
              </a:rPr>
              <a:t>- </a:t>
            </a:r>
            <a:endParaRPr lang="en-US" altLang="zh-CN" sz="1400" i="1" dirty="0">
              <a:solidFill>
                <a:srgbClr val="0D7157"/>
              </a:solidFill>
              <a:latin typeface="Arial" pitchFamily="34" charset="0"/>
              <a:ea typeface="华文细黑" pitchFamily="2" charset="-122"/>
            </a:endParaRP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1201215"/>
            <a:ext cx="5810250" cy="50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6751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我国计算机技术的发展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764378" cy="563702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/>
              <a:t>1953</a:t>
            </a:r>
            <a:r>
              <a:rPr lang="zh-CN" altLang="en-US" sz="2400" dirty="0"/>
              <a:t>年开始，</a:t>
            </a:r>
            <a:r>
              <a:rPr lang="en-US" altLang="zh-CN" sz="2400" dirty="0"/>
              <a:t>1958</a:t>
            </a:r>
            <a:r>
              <a:rPr lang="zh-CN" altLang="en-US" sz="2400" dirty="0"/>
              <a:t>年研究出第一台计算机</a:t>
            </a:r>
            <a:r>
              <a:rPr lang="en-US" altLang="zh-CN" sz="2400" dirty="0"/>
              <a:t>103</a:t>
            </a:r>
            <a:r>
              <a:rPr lang="zh-CN" altLang="en-US" sz="2400" dirty="0"/>
              <a:t>型通用计算机。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50</a:t>
            </a:r>
            <a:r>
              <a:rPr lang="zh-CN" altLang="en-US" sz="2400" dirty="0"/>
              <a:t>年来相继研究出了第二代，第三代计算机。</a:t>
            </a:r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80</a:t>
            </a:r>
            <a:r>
              <a:rPr lang="zh-CN" altLang="en-US" sz="2400" dirty="0"/>
              <a:t>年代研究出了每秒１亿次的巨型机，银河</a:t>
            </a:r>
            <a:r>
              <a:rPr lang="en-US" altLang="zh-CN" sz="2400" dirty="0"/>
              <a:t>I,II,</a:t>
            </a:r>
            <a:r>
              <a:rPr lang="zh-CN" altLang="en-US" sz="2400" dirty="0"/>
              <a:t>其他如曙光天演</a:t>
            </a:r>
            <a:endParaRPr lang="en-US" altLang="zh-CN" sz="2400" dirty="0"/>
          </a:p>
          <a:p>
            <a:pPr algn="just">
              <a:lnSpc>
                <a:spcPct val="150000"/>
              </a:lnSpc>
            </a:pPr>
            <a:r>
              <a:rPr lang="en-US" altLang="zh-CN" sz="2400" dirty="0"/>
              <a:t>1985</a:t>
            </a:r>
            <a:r>
              <a:rPr lang="zh-CN" altLang="en-US" sz="2400" dirty="0"/>
              <a:t>年</a:t>
            </a:r>
            <a:r>
              <a:rPr lang="en-US" altLang="zh-CN" sz="2400" dirty="0"/>
              <a:t>6</a:t>
            </a:r>
            <a:r>
              <a:rPr lang="zh-CN" altLang="en-US" sz="2400" dirty="0"/>
              <a:t>月，中国第一台自行研制的微机长城</a:t>
            </a:r>
            <a:r>
              <a:rPr lang="en-US" altLang="zh-CN" sz="2400" dirty="0"/>
              <a:t>0520</a:t>
            </a:r>
            <a:r>
              <a:rPr lang="zh-CN" altLang="en-US" sz="2400" dirty="0"/>
              <a:t>研制成功</a:t>
            </a:r>
            <a:endParaRPr lang="en-US" altLang="zh-CN" sz="2400" dirty="0"/>
          </a:p>
          <a:p>
            <a:pPr lvl="1" algn="just">
              <a:lnSpc>
                <a:spcPct val="150000"/>
              </a:lnSpc>
            </a:pPr>
            <a:r>
              <a:rPr lang="zh-CN" altLang="en-US" sz="1800" dirty="0"/>
              <a:t>广告词：</a:t>
            </a:r>
            <a:r>
              <a:rPr lang="zh-CN" altLang="en-US" sz="1800" dirty="0">
                <a:latin typeface="宋体" pitchFamily="2" charset="-122"/>
              </a:rPr>
              <a:t>“</a:t>
            </a:r>
            <a:r>
              <a:rPr lang="zh-CN" altLang="en-US" sz="1800" dirty="0"/>
              <a:t>一台我们自己制造的能够处理中文的电脑</a:t>
            </a:r>
            <a:r>
              <a:rPr lang="zh-CN" altLang="en-US" sz="1800" dirty="0">
                <a:latin typeface="宋体" pitchFamily="2" charset="-122"/>
              </a:rPr>
              <a:t>”</a:t>
            </a:r>
            <a:r>
              <a:rPr lang="zh-CN" altLang="en-US" sz="1800" dirty="0"/>
              <a:t>。 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高性能计算，并行计算上已紧跟国际先进水平，但计算机的核心部件</a:t>
            </a:r>
            <a:r>
              <a:rPr lang="en-US" altLang="zh-CN" sz="2400" dirty="0"/>
              <a:t>CPU</a:t>
            </a:r>
            <a:r>
              <a:rPr lang="zh-CN" altLang="en-US" sz="2400" dirty="0"/>
              <a:t>技术还远远落后。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中科院研究开发的龙芯／</a:t>
            </a:r>
            <a:r>
              <a:rPr lang="en-US" altLang="zh-CN" sz="2400" dirty="0"/>
              <a:t>GODSON</a:t>
            </a:r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267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680A060-6D73-47EA-BC51-50E0DD8F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达芬奇机械式计算机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A1B3AD97-2EAC-49B1-A07A-65E577F75E3B}"/>
              </a:ext>
            </a:extLst>
          </p:cNvPr>
          <p:cNvSpPr txBox="1">
            <a:spLocks noChangeArrowheads="1"/>
          </p:cNvSpPr>
          <p:nvPr/>
        </p:nvSpPr>
        <p:spPr>
          <a:xfrm>
            <a:off x="7318298" y="2360087"/>
            <a:ext cx="3924300" cy="4018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zh-CN" altLang="en-US" sz="2600" dirty="0"/>
          </a:p>
        </p:txBody>
      </p:sp>
      <p:sp>
        <p:nvSpPr>
          <p:cNvPr id="8" name="内容占位符 2">
            <a:extLst>
              <a:ext uri="{FF2B5EF4-FFF2-40B4-BE49-F238E27FC236}">
                <a16:creationId xmlns="" xmlns:a16="http://schemas.microsoft.com/office/drawing/2014/main" id="{D23EA13F-E9DD-4164-912B-564056219CAA}"/>
              </a:ext>
            </a:extLst>
          </p:cNvPr>
          <p:cNvSpPr txBox="1">
            <a:spLocks/>
          </p:cNvSpPr>
          <p:nvPr/>
        </p:nvSpPr>
        <p:spPr>
          <a:xfrm>
            <a:off x="5134282" y="4672156"/>
            <a:ext cx="7235078" cy="1313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1500</a:t>
            </a:r>
            <a:r>
              <a:rPr lang="zh-CN" altLang="en-US" sz="2400" dirty="0"/>
              <a:t>年达芬奇手稿关于机械式计算工具的描述</a:t>
            </a:r>
          </a:p>
          <a:p>
            <a:r>
              <a:rPr lang="zh-CN" altLang="en-US" sz="2400" dirty="0"/>
              <a:t>后人根据达芬奇手稿仿制的机械式计算机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44" y="1455743"/>
            <a:ext cx="1635891" cy="19613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5" y="1455743"/>
            <a:ext cx="1590423" cy="19427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80" y="1458629"/>
            <a:ext cx="4514850" cy="21050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15" y="3893903"/>
            <a:ext cx="4403155" cy="20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757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3" b="16745"/>
          <a:stretch/>
        </p:blipFill>
        <p:spPr>
          <a:xfrm>
            <a:off x="3318286" y="2236615"/>
            <a:ext cx="2189090" cy="14562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国产芯片现状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龙芯、飞腾、申威、兆芯、海光</a:t>
            </a:r>
            <a:endParaRPr lang="en-US" altLang="zh-CN" dirty="0"/>
          </a:p>
          <a:p>
            <a:r>
              <a:rPr lang="zh-CN" altLang="en-US" dirty="0"/>
              <a:t>海思、展讯，松果、平头哥</a:t>
            </a:r>
            <a:r>
              <a:rPr lang="en-US" altLang="zh-CN" dirty="0"/>
              <a:t>-</a:t>
            </a:r>
            <a:r>
              <a:rPr lang="zh-CN" altLang="en-US" dirty="0"/>
              <a:t>玄铁</a:t>
            </a:r>
            <a:r>
              <a:rPr lang="en-US" altLang="zh-CN" dirty="0"/>
              <a:t>710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44" y="3605324"/>
            <a:ext cx="1200150" cy="523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86" y="3538992"/>
            <a:ext cx="2438400" cy="762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6" t="31165" r="25882"/>
          <a:stretch/>
        </p:blipFill>
        <p:spPr>
          <a:xfrm>
            <a:off x="1276737" y="4920322"/>
            <a:ext cx="3300467" cy="24299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0518" y="4442679"/>
            <a:ext cx="2600000" cy="4285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546" y="2224989"/>
            <a:ext cx="2572147" cy="15853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5021" y="4502178"/>
            <a:ext cx="2438400" cy="770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BCB116F-2CF2-4095-9790-7BCF7CBD2F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0267" y="5446572"/>
            <a:ext cx="5629262" cy="9767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C96E6DAA-6140-474D-90A8-46610955CB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4533" y="4129199"/>
            <a:ext cx="22574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754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指令集分类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阵营</a:t>
            </a:r>
            <a:endParaRPr lang="en-US" altLang="zh-CN" dirty="0"/>
          </a:p>
          <a:p>
            <a:pPr lvl="1"/>
            <a:r>
              <a:rPr lang="zh-CN" altLang="en-US" dirty="0"/>
              <a:t>龙芯</a:t>
            </a:r>
            <a:endParaRPr lang="en-US" altLang="zh-CN" dirty="0"/>
          </a:p>
          <a:p>
            <a:r>
              <a:rPr lang="en-US" altLang="zh-CN" dirty="0"/>
              <a:t>X86</a:t>
            </a:r>
            <a:r>
              <a:rPr lang="zh-CN" altLang="en-US" dirty="0"/>
              <a:t>阵营</a:t>
            </a:r>
            <a:endParaRPr lang="en-US" altLang="zh-CN" dirty="0"/>
          </a:p>
          <a:p>
            <a:pPr lvl="1"/>
            <a:r>
              <a:rPr lang="zh-CN" altLang="en-US" dirty="0"/>
              <a:t>兆芯（</a:t>
            </a:r>
            <a:r>
              <a:rPr lang="en-US" altLang="zh-CN" dirty="0"/>
              <a:t>VIA</a:t>
            </a:r>
            <a:r>
              <a:rPr lang="zh-CN" altLang="en-US" dirty="0"/>
              <a:t>），海光（</a:t>
            </a:r>
            <a:r>
              <a:rPr lang="en-US" altLang="zh-CN" dirty="0"/>
              <a:t>AMD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lvl="1" indent="-342900">
              <a:buFont typeface="Wingdings" pitchFamily="2" charset="2"/>
              <a:buChar char="n"/>
            </a:pPr>
            <a:r>
              <a:rPr lang="zh-CN" altLang="en-US" sz="2400" dirty="0">
                <a:solidFill>
                  <a:schemeClr val="tx1"/>
                </a:solidFill>
                <a:cs typeface="+mn-cs"/>
              </a:rPr>
              <a:t>自主指令</a:t>
            </a:r>
            <a:endParaRPr lang="en-US" altLang="zh-CN" sz="2400" dirty="0">
              <a:solidFill>
                <a:schemeClr val="tx1"/>
              </a:solidFill>
              <a:cs typeface="+mn-cs"/>
            </a:endParaRPr>
          </a:p>
          <a:p>
            <a:pPr lvl="1"/>
            <a:r>
              <a:rPr lang="zh-CN" altLang="en-US" dirty="0"/>
              <a:t>申威 </a:t>
            </a:r>
            <a:r>
              <a:rPr lang="en-US" altLang="zh-CN" dirty="0"/>
              <a:t>(Alpha</a:t>
            </a:r>
            <a:r>
              <a:rPr lang="zh-CN" altLang="en-US" dirty="0"/>
              <a:t>指令集扩展</a:t>
            </a:r>
            <a:r>
              <a:rPr lang="en-US" altLang="zh-CN" dirty="0"/>
              <a:t>)</a:t>
            </a:r>
          </a:p>
          <a:p>
            <a:pPr marL="342900" lvl="1" indent="-342900">
              <a:buFont typeface="Wingdings" pitchFamily="2" charset="2"/>
              <a:buChar char="n"/>
            </a:pPr>
            <a:r>
              <a:rPr lang="en-US" altLang="zh-CN" sz="2400" dirty="0">
                <a:solidFill>
                  <a:schemeClr val="tx1"/>
                </a:solidFill>
              </a:rPr>
              <a:t>ARM</a:t>
            </a:r>
            <a:r>
              <a:rPr lang="zh-CN" altLang="en-US" sz="2400" dirty="0">
                <a:solidFill>
                  <a:schemeClr val="tx1"/>
                </a:solidFill>
              </a:rPr>
              <a:t>阵营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/>
            <a:r>
              <a:rPr lang="zh-CN" altLang="en-US" dirty="0"/>
              <a:t>飞腾，海思，展讯，松果</a:t>
            </a:r>
            <a:endParaRPr lang="en-US" altLang="zh-CN" dirty="0"/>
          </a:p>
          <a:p>
            <a:r>
              <a:rPr lang="en-US" altLang="zh-CN" dirty="0"/>
              <a:t>RISC-V</a:t>
            </a:r>
            <a:r>
              <a:rPr lang="zh-CN" altLang="en-US" dirty="0"/>
              <a:t>阵营</a:t>
            </a:r>
            <a:endParaRPr lang="en-US" altLang="zh-CN" dirty="0"/>
          </a:p>
          <a:p>
            <a:pPr lvl="1"/>
            <a:r>
              <a:rPr lang="zh-CN" altLang="en-US" dirty="0"/>
              <a:t>阿里</a:t>
            </a:r>
            <a:r>
              <a:rPr lang="en-US" altLang="zh-CN" dirty="0"/>
              <a:t>-</a:t>
            </a:r>
            <a:r>
              <a:rPr lang="zh-CN" altLang="en-US" dirty="0"/>
              <a:t>平头哥</a:t>
            </a:r>
            <a:endParaRPr lang="en-US" altLang="zh-CN" dirty="0"/>
          </a:p>
          <a:p>
            <a:pPr marL="469900" lvl="1" indent="0">
              <a:buNone/>
            </a:pPr>
            <a:endParaRPr lang="en-US" altLang="zh-CN" dirty="0"/>
          </a:p>
          <a:p>
            <a:pPr marL="469900" lvl="1" indent="0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主频，微结构上还存在较大性能差异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69900" lvl="1" indent="0">
              <a:buNone/>
            </a:pPr>
            <a:endParaRPr lang="en-US" altLang="zh-CN" dirty="0"/>
          </a:p>
          <a:p>
            <a:pPr marL="4699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0685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Future of Computers</a:t>
            </a:r>
          </a:p>
        </p:txBody>
      </p:sp>
      <p:sp>
        <p:nvSpPr>
          <p:cNvPr id="587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2000" dirty="0"/>
              <a:t>End of Moore</a:t>
            </a:r>
            <a:r>
              <a:rPr lang="en-US" altLang="zh-CN" sz="2000" dirty="0">
                <a:latin typeface="宋体" pitchFamily="2" charset="-122"/>
              </a:rPr>
              <a:t>’</a:t>
            </a:r>
            <a:r>
              <a:rPr lang="en-US" altLang="zh-CN" sz="2000" dirty="0"/>
              <a:t>s law</a:t>
            </a:r>
          </a:p>
          <a:p>
            <a:pPr lvl="1"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1800" dirty="0"/>
              <a:t>VLSI technology predicted not to scale pass 2015  </a:t>
            </a:r>
          </a:p>
          <a:p>
            <a:pPr lvl="1" eaLnBrk="1" hangingPunct="1">
              <a:lnSpc>
                <a:spcPct val="130000"/>
              </a:lnSpc>
              <a:buNone/>
              <a:tabLst>
                <a:tab pos="5921375" algn="l"/>
              </a:tabLst>
            </a:pPr>
            <a:r>
              <a:rPr lang="en-US" altLang="zh-CN" sz="1800" i="1" dirty="0"/>
              <a:t>      Transistor size will be measured in atoms and node charge will be  measured in electrons!!   </a:t>
            </a:r>
          </a:p>
          <a:p>
            <a:pPr lvl="1"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1800" dirty="0"/>
              <a:t>many previously-unimportant problems will start to creep in</a:t>
            </a:r>
          </a:p>
          <a:p>
            <a:pPr lvl="1" eaLnBrk="1" hangingPunct="1">
              <a:lnSpc>
                <a:spcPct val="130000"/>
              </a:lnSpc>
              <a:buNone/>
              <a:tabLst>
                <a:tab pos="5921375" algn="l"/>
              </a:tabLst>
            </a:pPr>
            <a:r>
              <a:rPr lang="en-US" altLang="zh-CN" sz="1800" dirty="0"/>
              <a:t>     between now and then, e.g., complexity, wire delay, power and   reliability</a:t>
            </a:r>
          </a:p>
          <a:p>
            <a:pPr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2000" dirty="0"/>
              <a:t> Non-von Neumann architectures</a:t>
            </a:r>
          </a:p>
          <a:p>
            <a:pPr lvl="1"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1800" dirty="0"/>
              <a:t>parallel and distributed processing</a:t>
            </a:r>
          </a:p>
          <a:p>
            <a:pPr lvl="1"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1800" dirty="0"/>
              <a:t>reconfigurable hardware computing</a:t>
            </a:r>
          </a:p>
          <a:p>
            <a:pPr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2000" dirty="0"/>
              <a:t> Non-silicon technologies</a:t>
            </a:r>
          </a:p>
          <a:p>
            <a:pPr lvl="1"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1800" dirty="0"/>
              <a:t>nanotechnologies: carbon transistors, molecular switches</a:t>
            </a:r>
          </a:p>
          <a:p>
            <a:pPr lvl="1"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1800" dirty="0"/>
              <a:t>biological/cellular computers: DNA, proteins and enzymes</a:t>
            </a:r>
          </a:p>
          <a:p>
            <a:pPr lvl="1" eaLnBrk="1" hangingPunct="1">
              <a:lnSpc>
                <a:spcPct val="130000"/>
              </a:lnSpc>
              <a:tabLst>
                <a:tab pos="5921375" algn="l"/>
              </a:tabLst>
            </a:pPr>
            <a:r>
              <a:rPr lang="en-US" altLang="zh-CN" sz="1800" dirty="0"/>
              <a:t>quantum computers: magnetic resonance and quantum dots.</a:t>
            </a:r>
          </a:p>
        </p:txBody>
      </p:sp>
    </p:spTree>
    <p:extLst>
      <p:ext uri="{BB962C8B-B14F-4D97-AF65-F5344CB8AC3E}">
        <p14:creationId xmlns:p14="http://schemas.microsoft.com/office/powerpoint/2010/main" val="3318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7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7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7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7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7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7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7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7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7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7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7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7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7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7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7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7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87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7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7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7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7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8A251D-5E54-44B8-9CF9-3B4BD0C7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1642</a:t>
            </a:r>
            <a:r>
              <a:rPr lang="zh-CN" altLang="en-US" dirty="0"/>
              <a:t>年 </a:t>
            </a:r>
            <a:r>
              <a:rPr lang="en-US" altLang="zh-CN" dirty="0"/>
              <a:t>PASCAL(1623)  </a:t>
            </a:r>
            <a:r>
              <a:rPr lang="zh-CN" altLang="en-US" dirty="0"/>
              <a:t>加法机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A232FBC-A90A-48F1-9C79-93E1AE1D1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3" y="942764"/>
            <a:ext cx="4998578" cy="5637024"/>
          </a:xfrm>
        </p:spPr>
        <p:txBody>
          <a:bodyPr>
            <a:normAutofit fontScale="92500"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法国数学家、物理学家和思想家</a:t>
            </a:r>
          </a:p>
          <a:p>
            <a:pPr algn="just">
              <a:lnSpc>
                <a:spcPct val="130000"/>
              </a:lnSpc>
            </a:pPr>
            <a:r>
              <a:rPr lang="zh-CN" altLang="en-US" dirty="0"/>
              <a:t>人类史上第一台机械式计算机，其原理对后续计算机产生了持久的影响。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齿轮传动</a:t>
            </a:r>
            <a:r>
              <a:rPr lang="zh-CN" altLang="en-US" dirty="0"/>
              <a:t>完成运算。</a:t>
            </a:r>
          </a:p>
          <a:p>
            <a:pPr algn="just">
              <a:lnSpc>
                <a:spcPct val="130000"/>
              </a:lnSpc>
            </a:pPr>
            <a:r>
              <a:rPr lang="en-US" altLang="zh-CN" dirty="0"/>
              <a:t>Pascal: </a:t>
            </a:r>
            <a:r>
              <a:rPr lang="zh-CN" altLang="en-US" dirty="0"/>
              <a:t>人的某些思维过程与机械过程没有差别，因此可以用机械模拟人的思维。</a:t>
            </a:r>
          </a:p>
          <a:p>
            <a:pPr algn="just">
              <a:lnSpc>
                <a:spcPct val="130000"/>
              </a:lnSpc>
            </a:pPr>
            <a:r>
              <a:rPr lang="en-US" altLang="zh-CN" dirty="0"/>
              <a:t>1971</a:t>
            </a:r>
            <a:r>
              <a:rPr lang="zh-CN" altLang="en-US" dirty="0"/>
              <a:t>年瑞典人</a:t>
            </a:r>
            <a:r>
              <a:rPr lang="zh-CN" altLang="zh-CN" dirty="0"/>
              <a:t>沃斯</a:t>
            </a:r>
            <a:r>
              <a:rPr lang="zh-CN" altLang="en-US" dirty="0"/>
              <a:t>发明</a:t>
            </a:r>
            <a:r>
              <a:rPr lang="en-US" altLang="zh-CN" dirty="0"/>
              <a:t>PASCAL</a:t>
            </a:r>
            <a:r>
              <a:rPr lang="zh-CN" altLang="en-US" dirty="0"/>
              <a:t>高级语言向其表示敬意</a:t>
            </a:r>
          </a:p>
          <a:p>
            <a:endParaRPr lang="zh-CN" altLang="en-US" dirty="0"/>
          </a:p>
        </p:txBody>
      </p:sp>
      <p:pic>
        <p:nvPicPr>
          <p:cNvPr id="5" name="Picture 5" descr="输出向导-1">
            <a:extLst>
              <a:ext uri="{FF2B5EF4-FFF2-40B4-BE49-F238E27FC236}">
                <a16:creationId xmlns="" xmlns:a16="http://schemas.microsoft.com/office/drawing/2014/main" id="{96BB2DBA-3130-4895-B6CA-DD2F34B30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584" y="1216500"/>
            <a:ext cx="4067266" cy="167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5971073E-07B2-4488-B6E6-4D6B1DAFAC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7688" y="2984779"/>
            <a:ext cx="3245734" cy="36156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B8E10417-ED05-4526-B4B3-746056844F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88" y="3429000"/>
            <a:ext cx="1800200" cy="18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5749</TotalTime>
  <Words>3651</Words>
  <Application>Microsoft Office PowerPoint</Application>
  <PresentationFormat>自定义</PresentationFormat>
  <Paragraphs>492</Paragraphs>
  <Slides>82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109" baseType="lpstr">
      <vt:lpstr>Arial</vt:lpstr>
      <vt:lpstr>宋体</vt:lpstr>
      <vt:lpstr>Segoe UI Black</vt:lpstr>
      <vt:lpstr>Times New Roman</vt:lpstr>
      <vt:lpstr>Calibri</vt:lpstr>
      <vt:lpstr>华文行楷</vt:lpstr>
      <vt:lpstr>Segoe UI</vt:lpstr>
      <vt:lpstr>微软雅黑</vt:lpstr>
      <vt:lpstr>等线</vt:lpstr>
      <vt:lpstr>Agency FB</vt:lpstr>
      <vt:lpstr>Verdana</vt:lpstr>
      <vt:lpstr>Helvetica</vt:lpstr>
      <vt:lpstr>义启小楷书</vt:lpstr>
      <vt:lpstr>黑体</vt:lpstr>
      <vt:lpstr>Wingdings</vt:lpstr>
      <vt:lpstr>华文细黑</vt:lpstr>
      <vt:lpstr>华文新魏</vt:lpstr>
      <vt:lpstr>MS UI Gothic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Image</vt:lpstr>
      <vt:lpstr>PowerPoint 演示文稿</vt:lpstr>
      <vt:lpstr>PowerPoint 演示文稿</vt:lpstr>
      <vt:lpstr>本章主要内容</vt:lpstr>
      <vt:lpstr>计算机发展简史</vt:lpstr>
      <vt:lpstr>最古老的计算工具</vt:lpstr>
      <vt:lpstr>最古老的计算器</vt:lpstr>
      <vt:lpstr>1621年冈特计算尺</vt:lpstr>
      <vt:lpstr>达芬奇机械式计算机</vt:lpstr>
      <vt:lpstr>1642年 PASCAL(1623)  加法机</vt:lpstr>
      <vt:lpstr>Pascal 机械加法机   1642</vt:lpstr>
      <vt:lpstr>Pascal 机械加法机   1642</vt:lpstr>
      <vt:lpstr>莱布尼兹乘法机</vt:lpstr>
      <vt:lpstr>1805 Jacquard </vt:lpstr>
      <vt:lpstr>程序控制思想的萌芽</vt:lpstr>
      <vt:lpstr>1821年Babbage差分机</vt:lpstr>
      <vt:lpstr>差分机 Difference Engine</vt:lpstr>
      <vt:lpstr>第一个程序媛  Ada Augusta </vt:lpstr>
      <vt:lpstr>分析机 Analytical Engine</vt:lpstr>
      <vt:lpstr>分析机 Analytical Engine</vt:lpstr>
      <vt:lpstr>1940  Mechanical analog machines Lord Kelvin </vt:lpstr>
      <vt:lpstr>飛鱼牌手摇计算机</vt:lpstr>
      <vt:lpstr>赫尔曼·霍勒斯制表机 ---  机械到电的飞跃</vt:lpstr>
      <vt:lpstr>Punched card / tape</vt:lpstr>
      <vt:lpstr>Punched card</vt:lpstr>
      <vt:lpstr>赫尔曼·霍勒斯制表机</vt:lpstr>
      <vt:lpstr>1904年弗莱明发明真空电子二极管</vt:lpstr>
      <vt:lpstr>1906年弗雷斯特发明真空电子三极管</vt:lpstr>
      <vt:lpstr>现代真空电子管</vt:lpstr>
      <vt:lpstr>1938年朱斯的Z系列计算机</vt:lpstr>
      <vt:lpstr>1943年英国“巨人”计算机  Colossus</vt:lpstr>
      <vt:lpstr>艾肯的MARK—I</vt:lpstr>
      <vt:lpstr>阿塔纳索夫ABC计算机</vt:lpstr>
      <vt:lpstr>ABC计算机</vt:lpstr>
      <vt:lpstr>世界上第一台电子数字计算机</vt:lpstr>
      <vt:lpstr>ENIAC</vt:lpstr>
      <vt:lpstr>ENIAC</vt:lpstr>
      <vt:lpstr>Vacuum tube in  ENIAC</vt:lpstr>
      <vt:lpstr>Input Pannel (42)</vt:lpstr>
      <vt:lpstr>ENIAC Programming</vt:lpstr>
      <vt:lpstr>Debug (线路检查)</vt:lpstr>
      <vt:lpstr>7人获先驱奖</vt:lpstr>
      <vt:lpstr>ENIAC的问题</vt:lpstr>
      <vt:lpstr>现代电子计算机之父</vt:lpstr>
      <vt:lpstr>现代计算机理论基础</vt:lpstr>
      <vt:lpstr>布尔代数</vt:lpstr>
      <vt:lpstr>图林机</vt:lpstr>
      <vt:lpstr>Turing Machine, 1936</vt:lpstr>
      <vt:lpstr>1940年 维纳现代计算机五原则</vt:lpstr>
      <vt:lpstr>计算机开关电路</vt:lpstr>
      <vt:lpstr>1946-1959  第一代电子管计算机时代</vt:lpstr>
      <vt:lpstr>存储器的出现</vt:lpstr>
      <vt:lpstr>比尔·盖茨曾说过</vt:lpstr>
      <vt:lpstr>高级语言的出现</vt:lpstr>
      <vt:lpstr>1959-1964 晶体管造就第二代计算机</vt:lpstr>
      <vt:lpstr>八叛逆</vt:lpstr>
      <vt:lpstr>1959-1964 晶体管造就第二代计算机</vt:lpstr>
      <vt:lpstr>1964-1970  第三代计算机</vt:lpstr>
      <vt:lpstr>世纪豪赌 IBM S/360</vt:lpstr>
      <vt:lpstr>霍夫和Intel 4004 </vt:lpstr>
      <vt:lpstr>Intel 4004</vt:lpstr>
      <vt:lpstr>Intel 8008</vt:lpstr>
      <vt:lpstr>8080 第二代微处理器</vt:lpstr>
      <vt:lpstr>第一台微型计算机：Altair 8800 </vt:lpstr>
      <vt:lpstr>Altair 8800</vt:lpstr>
      <vt:lpstr>Z80微处理器 </vt:lpstr>
      <vt:lpstr>Intel 8086  第三代微处理器</vt:lpstr>
      <vt:lpstr>Apple</vt:lpstr>
      <vt:lpstr>1981-PC元年</vt:lpstr>
      <vt:lpstr>计算机的发展日新月异</vt:lpstr>
      <vt:lpstr>History of Intel® CPU</vt:lpstr>
      <vt:lpstr>History of Intel® CPU</vt:lpstr>
      <vt:lpstr>History of Intel® CPU</vt:lpstr>
      <vt:lpstr>History of Intel® CPU</vt:lpstr>
      <vt:lpstr>近100年技术的变革</vt:lpstr>
      <vt:lpstr>计算机发展历程</vt:lpstr>
      <vt:lpstr>计算机发展的规律</vt:lpstr>
      <vt:lpstr>1965年 Moore’s Law</vt:lpstr>
      <vt:lpstr>计算设备体积随着半导体工业发展呈指数式缩小</vt:lpstr>
      <vt:lpstr>我国计算机技术的发展</vt:lpstr>
      <vt:lpstr>国产芯片现状</vt:lpstr>
      <vt:lpstr>指令集分类</vt:lpstr>
      <vt:lpstr>Future of Computers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1313</cp:revision>
  <dcterms:created xsi:type="dcterms:W3CDTF">2018-05-09T10:41:00Z</dcterms:created>
  <dcterms:modified xsi:type="dcterms:W3CDTF">2020-10-22T04:26:22Z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